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7" r:id="rId3"/>
    <p:sldId id="352" r:id="rId4"/>
    <p:sldId id="389" r:id="rId5"/>
    <p:sldId id="416" r:id="rId6"/>
    <p:sldId id="418" r:id="rId7"/>
    <p:sldId id="419" r:id="rId8"/>
    <p:sldId id="382" r:id="rId9"/>
    <p:sldId id="420" r:id="rId10"/>
    <p:sldId id="417" r:id="rId11"/>
    <p:sldId id="27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 zhihao" initials="qz" lastIdx="1" clrIdx="0">
    <p:extLst>
      <p:ext uri="{19B8F6BF-5375-455C-9EA6-DF929625EA0E}">
        <p15:presenceInfo xmlns:p15="http://schemas.microsoft.com/office/powerpoint/2012/main" userId="87885edd5b434c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6C31"/>
    <a:srgbClr val="B25742"/>
    <a:srgbClr val="C15833"/>
    <a:srgbClr val="892735"/>
    <a:srgbClr val="F7EBFF"/>
    <a:srgbClr val="882734"/>
    <a:srgbClr val="984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8C7A08-0431-4F29-A8BB-DFCBE5228E36}" v="121" dt="2021-07-21T10:48:46.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57" autoAdjust="0"/>
    <p:restoredTop sz="93775" autoAdjust="0"/>
  </p:normalViewPr>
  <p:slideViewPr>
    <p:cSldViewPr snapToGrid="0">
      <p:cViewPr varScale="1">
        <p:scale>
          <a:sx n="89" d="100"/>
          <a:sy n="89" d="100"/>
        </p:scale>
        <p:origin x="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JoeyLau [Student]" userId="cb7f4832-1bb0-41f9-9d58-aa7dfab62c6a" providerId="ADAL" clId="{928C7A08-0431-4F29-A8BB-DFCBE5228E36}"/>
    <pc:docChg chg="undo custSel modSld">
      <pc:chgData name="LIU, JoeyLau [Student]" userId="cb7f4832-1bb0-41f9-9d58-aa7dfab62c6a" providerId="ADAL" clId="{928C7A08-0431-4F29-A8BB-DFCBE5228E36}" dt="2021-07-21T10:48:46.509" v="293"/>
      <pc:docMkLst>
        <pc:docMk/>
      </pc:docMkLst>
      <pc:sldChg chg="addSp delSp modSp mod">
        <pc:chgData name="LIU, JoeyLau [Student]" userId="cb7f4832-1bb0-41f9-9d58-aa7dfab62c6a" providerId="ADAL" clId="{928C7A08-0431-4F29-A8BB-DFCBE5228E36}" dt="2021-07-21T10:48:46.509" v="293"/>
        <pc:sldMkLst>
          <pc:docMk/>
          <pc:sldMk cId="3556418285" sldId="257"/>
        </pc:sldMkLst>
        <pc:spChg chg="mod">
          <ac:chgData name="LIU, JoeyLau [Student]" userId="cb7f4832-1bb0-41f9-9d58-aa7dfab62c6a" providerId="ADAL" clId="{928C7A08-0431-4F29-A8BB-DFCBE5228E36}" dt="2021-07-21T10:35:19.915" v="6" actId="20577"/>
          <ac:spMkLst>
            <pc:docMk/>
            <pc:sldMk cId="3556418285" sldId="257"/>
            <ac:spMk id="2" creationId="{00000000-0000-0000-0000-000000000000}"/>
          </ac:spMkLst>
        </pc:spChg>
        <pc:spChg chg="mod">
          <ac:chgData name="LIU, JoeyLau [Student]" userId="cb7f4832-1bb0-41f9-9d58-aa7dfab62c6a" providerId="ADAL" clId="{928C7A08-0431-4F29-A8BB-DFCBE5228E36}" dt="2021-07-21T10:48:24.314" v="32" actId="20577"/>
          <ac:spMkLst>
            <pc:docMk/>
            <pc:sldMk cId="3556418285" sldId="257"/>
            <ac:spMk id="10" creationId="{00000000-0000-0000-0000-000000000000}"/>
          </ac:spMkLst>
        </pc:spChg>
        <pc:cxnChg chg="add del mod modVis">
          <ac:chgData name="LIU, JoeyLau [Student]" userId="cb7f4832-1bb0-41f9-9d58-aa7dfab62c6a" providerId="ADAL" clId="{928C7A08-0431-4F29-A8BB-DFCBE5228E36}" dt="2021-07-21T10:48:46.509" v="293"/>
          <ac:cxnSpMkLst>
            <pc:docMk/>
            <pc:sldMk cId="3556418285" sldId="257"/>
            <ac:cxnSpMk id="3" creationId="{F2E2F41B-9088-40D9-89CD-9FE8AE406FDC}"/>
          </ac:cxnSpMkLst>
        </pc:cxnChg>
      </pc:sldChg>
      <pc:sldChg chg="addSp delSp modSp mod">
        <pc:chgData name="LIU, JoeyLau [Student]" userId="cb7f4832-1bb0-41f9-9d58-aa7dfab62c6a" providerId="ADAL" clId="{928C7A08-0431-4F29-A8BB-DFCBE5228E36}" dt="2021-07-21T10:48:46.509" v="293"/>
        <pc:sldMkLst>
          <pc:docMk/>
          <pc:sldMk cId="4014838214" sldId="275"/>
        </pc:sldMkLst>
        <pc:cxnChg chg="add del mod modVis">
          <ac:chgData name="LIU, JoeyLau [Student]" userId="cb7f4832-1bb0-41f9-9d58-aa7dfab62c6a" providerId="ADAL" clId="{928C7A08-0431-4F29-A8BB-DFCBE5228E36}" dt="2021-07-21T10:48:46.509" v="293"/>
          <ac:cxnSpMkLst>
            <pc:docMk/>
            <pc:sldMk cId="4014838214" sldId="275"/>
            <ac:cxnSpMk id="2" creationId="{521D2A1F-B41B-4AA1-88CB-ABC408F602C6}"/>
          </ac:cxnSpMkLst>
        </pc:cxnChg>
      </pc:sldChg>
      <pc:sldChg chg="addSp delSp modSp mod">
        <pc:chgData name="LIU, JoeyLau [Student]" userId="cb7f4832-1bb0-41f9-9d58-aa7dfab62c6a" providerId="ADAL" clId="{928C7A08-0431-4F29-A8BB-DFCBE5228E36}" dt="2021-07-21T10:48:46.509" v="293"/>
        <pc:sldMkLst>
          <pc:docMk/>
          <pc:sldMk cId="0" sldId="352"/>
        </pc:sldMkLst>
        <pc:cxnChg chg="add del mod modVis">
          <ac:chgData name="LIU, JoeyLau [Student]" userId="cb7f4832-1bb0-41f9-9d58-aa7dfab62c6a" providerId="ADAL" clId="{928C7A08-0431-4F29-A8BB-DFCBE5228E36}" dt="2021-07-21T10:48:46.509" v="293"/>
          <ac:cxnSpMkLst>
            <pc:docMk/>
            <pc:sldMk cId="0" sldId="352"/>
            <ac:cxnSpMk id="8" creationId="{57693CBB-D577-430B-AB4F-B3AD235082D6}"/>
          </ac:cxnSpMkLst>
        </pc:cxnChg>
      </pc:sldChg>
      <pc:sldChg chg="addSp delSp modSp mod">
        <pc:chgData name="LIU, JoeyLau [Student]" userId="cb7f4832-1bb0-41f9-9d58-aa7dfab62c6a" providerId="ADAL" clId="{928C7A08-0431-4F29-A8BB-DFCBE5228E36}" dt="2021-07-21T10:48:46.509" v="293"/>
        <pc:sldMkLst>
          <pc:docMk/>
          <pc:sldMk cId="1337704564" sldId="382"/>
        </pc:sldMkLst>
        <pc:cxnChg chg="add del mod modVis">
          <ac:chgData name="LIU, JoeyLau [Student]" userId="cb7f4832-1bb0-41f9-9d58-aa7dfab62c6a" providerId="ADAL" clId="{928C7A08-0431-4F29-A8BB-DFCBE5228E36}" dt="2021-07-21T10:48:46.509" v="293"/>
          <ac:cxnSpMkLst>
            <pc:docMk/>
            <pc:sldMk cId="1337704564" sldId="382"/>
            <ac:cxnSpMk id="7" creationId="{3F696495-6EB4-4C43-9D71-CBAE67A000DE}"/>
          </ac:cxnSpMkLst>
        </pc:cxnChg>
      </pc:sldChg>
      <pc:sldChg chg="addSp delSp modSp mod">
        <pc:chgData name="LIU, JoeyLau [Student]" userId="cb7f4832-1bb0-41f9-9d58-aa7dfab62c6a" providerId="ADAL" clId="{928C7A08-0431-4F29-A8BB-DFCBE5228E36}" dt="2021-07-21T10:48:46.509" v="293"/>
        <pc:sldMkLst>
          <pc:docMk/>
          <pc:sldMk cId="8672577" sldId="389"/>
        </pc:sldMkLst>
        <pc:cxnChg chg="add del mod modVis">
          <ac:chgData name="LIU, JoeyLau [Student]" userId="cb7f4832-1bb0-41f9-9d58-aa7dfab62c6a" providerId="ADAL" clId="{928C7A08-0431-4F29-A8BB-DFCBE5228E36}" dt="2021-07-21T10:48:46.509" v="293"/>
          <ac:cxnSpMkLst>
            <pc:docMk/>
            <pc:sldMk cId="8672577" sldId="389"/>
            <ac:cxnSpMk id="3" creationId="{23F1FC67-1052-4319-88DF-DC4DD4B49A3C}"/>
          </ac:cxnSpMkLst>
        </pc:cxnChg>
      </pc:sldChg>
      <pc:sldChg chg="addSp delSp modSp mod">
        <pc:chgData name="LIU, JoeyLau [Student]" userId="cb7f4832-1bb0-41f9-9d58-aa7dfab62c6a" providerId="ADAL" clId="{928C7A08-0431-4F29-A8BB-DFCBE5228E36}" dt="2021-07-21T10:48:46.509" v="293"/>
        <pc:sldMkLst>
          <pc:docMk/>
          <pc:sldMk cId="3345892454" sldId="416"/>
        </pc:sldMkLst>
        <pc:cxnChg chg="add del mod modVis">
          <ac:chgData name="LIU, JoeyLau [Student]" userId="cb7f4832-1bb0-41f9-9d58-aa7dfab62c6a" providerId="ADAL" clId="{928C7A08-0431-4F29-A8BB-DFCBE5228E36}" dt="2021-07-21T10:48:46.509" v="293"/>
          <ac:cxnSpMkLst>
            <pc:docMk/>
            <pc:sldMk cId="3345892454" sldId="416"/>
            <ac:cxnSpMk id="4" creationId="{04427F6C-D946-49DE-A5D7-17B7B8448F59}"/>
          </ac:cxnSpMkLst>
        </pc:cxnChg>
      </pc:sldChg>
      <pc:sldChg chg="addSp delSp modSp mod">
        <pc:chgData name="LIU, JoeyLau [Student]" userId="cb7f4832-1bb0-41f9-9d58-aa7dfab62c6a" providerId="ADAL" clId="{928C7A08-0431-4F29-A8BB-DFCBE5228E36}" dt="2021-07-21T10:48:46.509" v="293"/>
        <pc:sldMkLst>
          <pc:docMk/>
          <pc:sldMk cId="3128873783" sldId="417"/>
        </pc:sldMkLst>
        <pc:cxnChg chg="add del mod modVis">
          <ac:chgData name="LIU, JoeyLau [Student]" userId="cb7f4832-1bb0-41f9-9d58-aa7dfab62c6a" providerId="ADAL" clId="{928C7A08-0431-4F29-A8BB-DFCBE5228E36}" dt="2021-07-21T10:48:46.509" v="293"/>
          <ac:cxnSpMkLst>
            <pc:docMk/>
            <pc:sldMk cId="3128873783" sldId="417"/>
            <ac:cxnSpMk id="2" creationId="{6E4DF991-AA94-4A95-A7E0-B2C4DF9CF2E9}"/>
          </ac:cxnSpMkLst>
        </pc:cxnChg>
      </pc:sldChg>
      <pc:sldChg chg="addSp delSp modSp mod">
        <pc:chgData name="LIU, JoeyLau [Student]" userId="cb7f4832-1bb0-41f9-9d58-aa7dfab62c6a" providerId="ADAL" clId="{928C7A08-0431-4F29-A8BB-DFCBE5228E36}" dt="2021-07-21T10:48:46.509" v="293"/>
        <pc:sldMkLst>
          <pc:docMk/>
          <pc:sldMk cId="2952739070" sldId="418"/>
        </pc:sldMkLst>
        <pc:cxnChg chg="add del mod modVis">
          <ac:chgData name="LIU, JoeyLau [Student]" userId="cb7f4832-1bb0-41f9-9d58-aa7dfab62c6a" providerId="ADAL" clId="{928C7A08-0431-4F29-A8BB-DFCBE5228E36}" dt="2021-07-21T10:48:46.509" v="293"/>
          <ac:cxnSpMkLst>
            <pc:docMk/>
            <pc:sldMk cId="2952739070" sldId="418"/>
            <ac:cxnSpMk id="4" creationId="{A0F605A3-2503-4006-8A48-FE4238B6CED9}"/>
          </ac:cxnSpMkLst>
        </pc:cxnChg>
      </pc:sldChg>
      <pc:sldChg chg="addSp delSp modSp mod">
        <pc:chgData name="LIU, JoeyLau [Student]" userId="cb7f4832-1bb0-41f9-9d58-aa7dfab62c6a" providerId="ADAL" clId="{928C7A08-0431-4F29-A8BB-DFCBE5228E36}" dt="2021-07-21T10:48:46.509" v="293"/>
        <pc:sldMkLst>
          <pc:docMk/>
          <pc:sldMk cId="1522485746" sldId="419"/>
        </pc:sldMkLst>
        <pc:cxnChg chg="add del mod modVis">
          <ac:chgData name="LIU, JoeyLau [Student]" userId="cb7f4832-1bb0-41f9-9d58-aa7dfab62c6a" providerId="ADAL" clId="{928C7A08-0431-4F29-A8BB-DFCBE5228E36}" dt="2021-07-21T10:48:46.509" v="293"/>
          <ac:cxnSpMkLst>
            <pc:docMk/>
            <pc:sldMk cId="1522485746" sldId="419"/>
            <ac:cxnSpMk id="3" creationId="{83389289-66B1-4DC7-83D6-EA41F3372523}"/>
          </ac:cxnSpMkLst>
        </pc:cxnChg>
      </pc:sldChg>
      <pc:sldChg chg="addSp delSp modSp mod">
        <pc:chgData name="LIU, JoeyLau [Student]" userId="cb7f4832-1bb0-41f9-9d58-aa7dfab62c6a" providerId="ADAL" clId="{928C7A08-0431-4F29-A8BB-DFCBE5228E36}" dt="2021-07-21T10:48:46.509" v="293"/>
        <pc:sldMkLst>
          <pc:docMk/>
          <pc:sldMk cId="2965756661" sldId="420"/>
        </pc:sldMkLst>
        <pc:cxnChg chg="add del mod modVis">
          <ac:chgData name="LIU, JoeyLau [Student]" userId="cb7f4832-1bb0-41f9-9d58-aa7dfab62c6a" providerId="ADAL" clId="{928C7A08-0431-4F29-A8BB-DFCBE5228E36}" dt="2021-07-21T10:48:46.509" v="293"/>
          <ac:cxnSpMkLst>
            <pc:docMk/>
            <pc:sldMk cId="2965756661" sldId="420"/>
            <ac:cxnSpMk id="2" creationId="{F32DB232-91E7-470E-99BC-909565A8D52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A7192-BD65-FD47-AB71-75DE4F254F2A}"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D1C50-4BFA-D744-85DA-94053636AA26}" type="slidenum">
              <a:rPr lang="en-US" smtClean="0"/>
              <a:t>‹#›</a:t>
            </a:fld>
            <a:endParaRPr lang="en-US"/>
          </a:p>
        </p:txBody>
      </p:sp>
    </p:spTree>
    <p:extLst>
      <p:ext uri="{BB962C8B-B14F-4D97-AF65-F5344CB8AC3E}">
        <p14:creationId xmlns:p14="http://schemas.microsoft.com/office/powerpoint/2010/main" val="97293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7D1C50-4BFA-D744-85DA-94053636AA26}" type="slidenum">
              <a:rPr lang="en-US" smtClean="0"/>
              <a:t>1</a:t>
            </a:fld>
            <a:endParaRPr lang="en-US"/>
          </a:p>
        </p:txBody>
      </p:sp>
    </p:spTree>
    <p:extLst>
      <p:ext uri="{BB962C8B-B14F-4D97-AF65-F5344CB8AC3E}">
        <p14:creationId xmlns:p14="http://schemas.microsoft.com/office/powerpoint/2010/main" val="4119917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167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D7D1C50-4BFA-D744-85DA-94053636AA26}"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7D1C50-4BFA-D744-85DA-94053636AA26}" type="slidenum">
              <a:rPr lang="en-US" smtClean="0"/>
              <a:t>3</a:t>
            </a:fld>
            <a:endParaRPr lang="en-US"/>
          </a:p>
        </p:txBody>
      </p:sp>
    </p:spTree>
    <p:extLst>
      <p:ext uri="{BB962C8B-B14F-4D97-AF65-F5344CB8AC3E}">
        <p14:creationId xmlns:p14="http://schemas.microsoft.com/office/powerpoint/2010/main" val="11488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4</a:t>
            </a:fld>
            <a:endParaRPr lang="en-US" dirty="0"/>
          </a:p>
        </p:txBody>
      </p:sp>
    </p:spTree>
    <p:extLst>
      <p:ext uri="{BB962C8B-B14F-4D97-AF65-F5344CB8AC3E}">
        <p14:creationId xmlns:p14="http://schemas.microsoft.com/office/powerpoint/2010/main" val="145061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5</a:t>
            </a:fld>
            <a:endParaRPr lang="en-US" dirty="0"/>
          </a:p>
        </p:txBody>
      </p:sp>
    </p:spTree>
    <p:extLst>
      <p:ext uri="{BB962C8B-B14F-4D97-AF65-F5344CB8AC3E}">
        <p14:creationId xmlns:p14="http://schemas.microsoft.com/office/powerpoint/2010/main" val="2010136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6</a:t>
            </a:fld>
            <a:endParaRPr lang="en-US" dirty="0"/>
          </a:p>
        </p:txBody>
      </p:sp>
    </p:spTree>
    <p:extLst>
      <p:ext uri="{BB962C8B-B14F-4D97-AF65-F5344CB8AC3E}">
        <p14:creationId xmlns:p14="http://schemas.microsoft.com/office/powerpoint/2010/main" val="424699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7</a:t>
            </a:fld>
            <a:endParaRPr lang="en-US" dirty="0"/>
          </a:p>
        </p:txBody>
      </p:sp>
    </p:spTree>
    <p:extLst>
      <p:ext uri="{BB962C8B-B14F-4D97-AF65-F5344CB8AC3E}">
        <p14:creationId xmlns:p14="http://schemas.microsoft.com/office/powerpoint/2010/main" val="121260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8</a:t>
            </a:fld>
            <a:endParaRPr lang="en-US" dirty="0"/>
          </a:p>
        </p:txBody>
      </p:sp>
    </p:spTree>
    <p:extLst>
      <p:ext uri="{BB962C8B-B14F-4D97-AF65-F5344CB8AC3E}">
        <p14:creationId xmlns:p14="http://schemas.microsoft.com/office/powerpoint/2010/main" val="1051073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7D1C50-4BFA-D744-85DA-94053636AA26}" type="slidenum">
              <a:rPr lang="en-US" smtClean="0"/>
              <a:t>9</a:t>
            </a:fld>
            <a:endParaRPr lang="en-US" dirty="0"/>
          </a:p>
        </p:txBody>
      </p:sp>
    </p:spTree>
    <p:extLst>
      <p:ext uri="{BB962C8B-B14F-4D97-AF65-F5344CB8AC3E}">
        <p14:creationId xmlns:p14="http://schemas.microsoft.com/office/powerpoint/2010/main" val="236531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5AB1A9D-4081-45B1-B09C-8DA33C48643C}" type="datetime1">
              <a:rPr lang="zh-CN" altLang="en-US" smtClean="0"/>
              <a:t>2021/7/21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168453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505A4FC4-3DC9-4E80-BE44-55AC91AD2948}" type="datetime1">
              <a:rPr lang="zh-CN" altLang="en-US" smtClean="0"/>
              <a:t>2021/7/21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168245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154B69A8-4CB7-4610-A97B-7660AE91E5B0}" type="datetime1">
              <a:rPr lang="zh-CN" altLang="en-US" smtClean="0"/>
              <a:t>2021/7/21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1457686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9" name="Google Shape;49;p5"/>
          <p:cNvSpPr txBox="1">
            <a:spLocks noGrp="1"/>
          </p:cNvSpPr>
          <p:nvPr>
            <p:ph type="title"/>
          </p:nvPr>
        </p:nvSpPr>
        <p:spPr>
          <a:xfrm>
            <a:off x="901480" y="14276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dirty="0"/>
          </a:p>
        </p:txBody>
      </p:sp>
      <p:sp>
        <p:nvSpPr>
          <p:cNvPr id="50" name="Google Shape;50;p5"/>
          <p:cNvSpPr txBox="1">
            <a:spLocks noGrp="1"/>
          </p:cNvSpPr>
          <p:nvPr>
            <p:ph type="body" idx="1"/>
          </p:nvPr>
        </p:nvSpPr>
        <p:spPr>
          <a:xfrm>
            <a:off x="901480" y="106495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dirty="0"/>
          </a:p>
        </p:txBody>
      </p:sp>
      <p:sp>
        <p:nvSpPr>
          <p:cNvPr id="51" name="Google Shape;51;p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grpSp>
        <p:nvGrpSpPr>
          <p:cNvPr id="13" name="Google Shape;12;p2">
            <a:extLst>
              <a:ext uri="{FF2B5EF4-FFF2-40B4-BE49-F238E27FC236}">
                <a16:creationId xmlns:a16="http://schemas.microsoft.com/office/drawing/2014/main" id="{FF731B0B-9F45-4C64-8AEA-BA8679954045}"/>
              </a:ext>
            </a:extLst>
          </p:cNvPr>
          <p:cNvGrpSpPr/>
          <p:nvPr userDrawn="1"/>
        </p:nvGrpSpPr>
        <p:grpSpPr>
          <a:xfrm>
            <a:off x="924310" y="897484"/>
            <a:ext cx="994351" cy="61104"/>
            <a:chOff x="4580561" y="2589003"/>
            <a:chExt cx="1064464" cy="25201"/>
          </a:xfrm>
        </p:grpSpPr>
        <p:sp>
          <p:nvSpPr>
            <p:cNvPr id="14" name="Google Shape;13;p2">
              <a:extLst>
                <a:ext uri="{FF2B5EF4-FFF2-40B4-BE49-F238E27FC236}">
                  <a16:creationId xmlns:a16="http://schemas.microsoft.com/office/drawing/2014/main" id="{08E613E9-8EB5-47A6-8050-633E35800C08}"/>
                </a:ext>
              </a:extLst>
            </p:cNvPr>
            <p:cNvSpPr/>
            <p:nvPr/>
          </p:nvSpPr>
          <p:spPr>
            <a:xfrm rot="16200000">
              <a:off x="5366325" y="2335503"/>
              <a:ext cx="25200" cy="5322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 name="Google Shape;14;p2">
              <a:extLst>
                <a:ext uri="{FF2B5EF4-FFF2-40B4-BE49-F238E27FC236}">
                  <a16:creationId xmlns:a16="http://schemas.microsoft.com/office/drawing/2014/main" id="{7EA45810-FE72-4895-B0AA-6F42914EC4F5}"/>
                </a:ext>
              </a:extLst>
            </p:cNvPr>
            <p:cNvSpPr/>
            <p:nvPr/>
          </p:nvSpPr>
          <p:spPr>
            <a:xfrm rot="-5400000">
              <a:off x="4836311" y="2333254"/>
              <a:ext cx="25200" cy="5367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 name="图片 5">
            <a:extLst>
              <a:ext uri="{FF2B5EF4-FFF2-40B4-BE49-F238E27FC236}">
                <a16:creationId xmlns:a16="http://schemas.microsoft.com/office/drawing/2014/main" id="{19164C9C-E007-44F5-AD0A-CCC059ED285B}"/>
              </a:ext>
            </a:extLst>
          </p:cNvPr>
          <p:cNvPicPr>
            <a:picLocks noChangeAspect="1"/>
          </p:cNvPicPr>
          <p:nvPr userDrawn="1"/>
        </p:nvPicPr>
        <p:blipFill>
          <a:blip r:embed="rId2"/>
          <a:stretch>
            <a:fillRect/>
          </a:stretch>
        </p:blipFill>
        <p:spPr>
          <a:xfrm>
            <a:off x="9647092" y="255061"/>
            <a:ext cx="1998809" cy="395405"/>
          </a:xfrm>
          <a:prstGeom prst="rect">
            <a:avLst/>
          </a:prstGeom>
        </p:spPr>
      </p:pic>
    </p:spTree>
    <p:extLst>
      <p:ext uri="{BB962C8B-B14F-4D97-AF65-F5344CB8AC3E}">
        <p14:creationId xmlns:p14="http://schemas.microsoft.com/office/powerpoint/2010/main" val="1024625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sp>
        <p:nvSpPr>
          <p:cNvPr id="27" name="Google Shape;27;p3"/>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5600">
                <a:solidFill>
                  <a:schemeClr val="dk2"/>
                </a:solidFill>
              </a:defRPr>
            </a:lvl1pPr>
            <a:lvl2pPr lvl="1" rtl="0">
              <a:spcBef>
                <a:spcPts val="0"/>
              </a:spcBef>
              <a:spcAft>
                <a:spcPts val="0"/>
              </a:spcAft>
              <a:buClr>
                <a:schemeClr val="dk2"/>
              </a:buClr>
              <a:buSzPts val="4200"/>
              <a:buNone/>
              <a:defRPr sz="5600">
                <a:solidFill>
                  <a:schemeClr val="dk2"/>
                </a:solidFill>
              </a:defRPr>
            </a:lvl2pPr>
            <a:lvl3pPr lvl="2" rtl="0">
              <a:spcBef>
                <a:spcPts val="0"/>
              </a:spcBef>
              <a:spcAft>
                <a:spcPts val="0"/>
              </a:spcAft>
              <a:buClr>
                <a:schemeClr val="dk2"/>
              </a:buClr>
              <a:buSzPts val="4200"/>
              <a:buNone/>
              <a:defRPr sz="5600">
                <a:solidFill>
                  <a:schemeClr val="dk2"/>
                </a:solidFill>
              </a:defRPr>
            </a:lvl3pPr>
            <a:lvl4pPr lvl="3" rtl="0">
              <a:spcBef>
                <a:spcPts val="0"/>
              </a:spcBef>
              <a:spcAft>
                <a:spcPts val="0"/>
              </a:spcAft>
              <a:buClr>
                <a:schemeClr val="dk2"/>
              </a:buClr>
              <a:buSzPts val="4200"/>
              <a:buNone/>
              <a:defRPr sz="5600">
                <a:solidFill>
                  <a:schemeClr val="dk2"/>
                </a:solidFill>
              </a:defRPr>
            </a:lvl4pPr>
            <a:lvl5pPr lvl="4" rtl="0">
              <a:spcBef>
                <a:spcPts val="0"/>
              </a:spcBef>
              <a:spcAft>
                <a:spcPts val="0"/>
              </a:spcAft>
              <a:buClr>
                <a:schemeClr val="dk2"/>
              </a:buClr>
              <a:buSzPts val="4200"/>
              <a:buNone/>
              <a:defRPr sz="5600">
                <a:solidFill>
                  <a:schemeClr val="dk2"/>
                </a:solidFill>
              </a:defRPr>
            </a:lvl5pPr>
            <a:lvl6pPr lvl="5" rtl="0">
              <a:spcBef>
                <a:spcPts val="0"/>
              </a:spcBef>
              <a:spcAft>
                <a:spcPts val="0"/>
              </a:spcAft>
              <a:buClr>
                <a:schemeClr val="dk2"/>
              </a:buClr>
              <a:buSzPts val="4200"/>
              <a:buNone/>
              <a:defRPr sz="5600">
                <a:solidFill>
                  <a:schemeClr val="dk2"/>
                </a:solidFill>
              </a:defRPr>
            </a:lvl6pPr>
            <a:lvl7pPr lvl="6" rtl="0">
              <a:spcBef>
                <a:spcPts val="0"/>
              </a:spcBef>
              <a:spcAft>
                <a:spcPts val="0"/>
              </a:spcAft>
              <a:buClr>
                <a:schemeClr val="dk2"/>
              </a:buClr>
              <a:buSzPts val="4200"/>
              <a:buNone/>
              <a:defRPr sz="5600">
                <a:solidFill>
                  <a:schemeClr val="dk2"/>
                </a:solidFill>
              </a:defRPr>
            </a:lvl7pPr>
            <a:lvl8pPr lvl="7" rtl="0">
              <a:spcBef>
                <a:spcPts val="0"/>
              </a:spcBef>
              <a:spcAft>
                <a:spcPts val="0"/>
              </a:spcAft>
              <a:buClr>
                <a:schemeClr val="dk2"/>
              </a:buClr>
              <a:buSzPts val="4200"/>
              <a:buNone/>
              <a:defRPr sz="5600">
                <a:solidFill>
                  <a:schemeClr val="dk2"/>
                </a:solidFill>
              </a:defRPr>
            </a:lvl8pPr>
            <a:lvl9pPr lvl="8" rtl="0">
              <a:spcBef>
                <a:spcPts val="0"/>
              </a:spcBef>
              <a:spcAft>
                <a:spcPts val="0"/>
              </a:spcAft>
              <a:buClr>
                <a:schemeClr val="dk2"/>
              </a:buClr>
              <a:buSzPts val="4200"/>
              <a:buNone/>
              <a:defRPr sz="5600">
                <a:solidFill>
                  <a:schemeClr val="dk2"/>
                </a:solidFill>
              </a:defRPr>
            </a:lvl9pPr>
          </a:lstStyle>
          <a:p>
            <a:endParaRPr/>
          </a:p>
        </p:txBody>
      </p:sp>
      <p:sp>
        <p:nvSpPr>
          <p:cNvPr id="28" name="Google Shape;28;p3"/>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dirty="0"/>
          </a:p>
        </p:txBody>
      </p:sp>
      <p:sp>
        <p:nvSpPr>
          <p:cNvPr id="29" name="Google Shape;29;p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grpSp>
        <p:nvGrpSpPr>
          <p:cNvPr id="14" name="Google Shape;12;p2">
            <a:extLst>
              <a:ext uri="{FF2B5EF4-FFF2-40B4-BE49-F238E27FC236}">
                <a16:creationId xmlns:a16="http://schemas.microsoft.com/office/drawing/2014/main" id="{7A82B743-EC7C-4C6D-8427-70735AC48C25}"/>
              </a:ext>
            </a:extLst>
          </p:cNvPr>
          <p:cNvGrpSpPr/>
          <p:nvPr userDrawn="1"/>
        </p:nvGrpSpPr>
        <p:grpSpPr>
          <a:xfrm>
            <a:off x="812550" y="1578182"/>
            <a:ext cx="994351" cy="61101"/>
            <a:chOff x="4580561" y="2589004"/>
            <a:chExt cx="1064464" cy="25200"/>
          </a:xfrm>
        </p:grpSpPr>
        <p:sp>
          <p:nvSpPr>
            <p:cNvPr id="15" name="Google Shape;13;p2">
              <a:extLst>
                <a:ext uri="{FF2B5EF4-FFF2-40B4-BE49-F238E27FC236}">
                  <a16:creationId xmlns:a16="http://schemas.microsoft.com/office/drawing/2014/main" id="{BFF09C3C-FEEB-44F8-88B8-DC93D2689A4C}"/>
                </a:ext>
              </a:extLst>
            </p:cNvPr>
            <p:cNvSpPr/>
            <p:nvPr/>
          </p:nvSpPr>
          <p:spPr>
            <a:xfrm rot="-5400000">
              <a:off x="5366325" y="2335504"/>
              <a:ext cx="25200" cy="5322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 name="Google Shape;14;p2">
              <a:extLst>
                <a:ext uri="{FF2B5EF4-FFF2-40B4-BE49-F238E27FC236}">
                  <a16:creationId xmlns:a16="http://schemas.microsoft.com/office/drawing/2014/main" id="{2C277769-D81A-4350-A022-CA85B60A6F71}"/>
                </a:ext>
              </a:extLst>
            </p:cNvPr>
            <p:cNvSpPr/>
            <p:nvPr/>
          </p:nvSpPr>
          <p:spPr>
            <a:xfrm rot="-5400000">
              <a:off x="4836311" y="2333254"/>
              <a:ext cx="25200" cy="5367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pic>
        <p:nvPicPr>
          <p:cNvPr id="17" name="图片 5">
            <a:extLst>
              <a:ext uri="{FF2B5EF4-FFF2-40B4-BE49-F238E27FC236}">
                <a16:creationId xmlns:a16="http://schemas.microsoft.com/office/drawing/2014/main" id="{17883ECF-DA35-49DC-AA6A-B1931C22E456}"/>
              </a:ext>
            </a:extLst>
          </p:cNvPr>
          <p:cNvPicPr>
            <a:picLocks noChangeAspect="1"/>
          </p:cNvPicPr>
          <p:nvPr userDrawn="1"/>
        </p:nvPicPr>
        <p:blipFill>
          <a:blip r:embed="rId2"/>
          <a:stretch>
            <a:fillRect/>
          </a:stretch>
        </p:blipFill>
        <p:spPr>
          <a:xfrm>
            <a:off x="838371" y="520701"/>
            <a:ext cx="4122763" cy="815567"/>
          </a:xfrm>
          <a:prstGeom prst="rect">
            <a:avLst/>
          </a:prstGeom>
        </p:spPr>
      </p:pic>
      <p:pic>
        <p:nvPicPr>
          <p:cNvPr id="1028" name="Picture 4" descr="The Hong Kong Polytechnic University | Postgraduate Studies in Hong Kong">
            <a:extLst>
              <a:ext uri="{FF2B5EF4-FFF2-40B4-BE49-F238E27FC236}">
                <a16:creationId xmlns:a16="http://schemas.microsoft.com/office/drawing/2014/main" id="{8383BA89-0069-4A7F-8D47-AC61BD5DCB9D}"/>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1638300"/>
            <a:ext cx="12192000" cy="427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652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1" name="Google Shape;11;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 name="Google Shape;12;p2"/>
          <p:cNvGrpSpPr/>
          <p:nvPr/>
        </p:nvGrpSpPr>
        <p:grpSpPr>
          <a:xfrm>
            <a:off x="812550" y="1578182"/>
            <a:ext cx="994351" cy="61101"/>
            <a:chOff x="4580561" y="2589004"/>
            <a:chExt cx="1064464" cy="25200"/>
          </a:xfrm>
        </p:grpSpPr>
        <p:sp>
          <p:nvSpPr>
            <p:cNvPr id="13" name="Google Shape;13;p2"/>
            <p:cNvSpPr/>
            <p:nvPr/>
          </p:nvSpPr>
          <p:spPr>
            <a:xfrm rot="-5400000">
              <a:off x="5366325" y="2335504"/>
              <a:ext cx="25200" cy="5322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rot="-5400000">
              <a:off x="4836311" y="2333254"/>
              <a:ext cx="25200" cy="5367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 name="Google Shape;15;p2"/>
          <p:cNvSpPr txBox="1">
            <a:spLocks noGrp="1"/>
          </p:cNvSpPr>
          <p:nvPr>
            <p:ph type="ctrTitle" hasCustomPrompt="1"/>
          </p:nvPr>
        </p:nvSpPr>
        <p:spPr>
          <a:xfrm>
            <a:off x="787399" y="1763267"/>
            <a:ext cx="108077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800">
                <a:solidFill>
                  <a:srgbClr val="0070C0"/>
                </a:solidFill>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r>
              <a:rPr lang="en-US" dirty="0"/>
              <a:t>Research on Collaborative Learning with Non-IID and Small Data</a:t>
            </a:r>
            <a:endParaRPr dirty="0"/>
          </a:p>
        </p:txBody>
      </p:sp>
      <p:sp>
        <p:nvSpPr>
          <p:cNvPr id="16" name="Google Shape;16;p2"/>
          <p:cNvSpPr txBox="1">
            <a:spLocks noGrp="1"/>
          </p:cNvSpPr>
          <p:nvPr>
            <p:ph type="subTitle" idx="1" hasCustomPrompt="1"/>
          </p:nvPr>
        </p:nvSpPr>
        <p:spPr>
          <a:xfrm>
            <a:off x="772160" y="4230533"/>
            <a:ext cx="10891520" cy="7216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b="0">
                <a:solidFill>
                  <a:schemeClr val="bg2"/>
                </a:solidFill>
              </a:defRPr>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pPr marL="609585" marR="0" lvl="0" indent="-414856" algn="l" defTabSz="1219170" rtl="0" eaLnBrk="1" fontAlgn="auto" latinLnBrk="0" hangingPunct="1">
              <a:lnSpc>
                <a:spcPct val="100000"/>
              </a:lnSpc>
              <a:spcBef>
                <a:spcPts val="0"/>
              </a:spcBef>
              <a:spcAft>
                <a:spcPts val="0"/>
              </a:spcAft>
              <a:buClr>
                <a:schemeClr val="accent1"/>
              </a:buClr>
              <a:buSzPts val="1600"/>
              <a:buFont typeface="Lato"/>
              <a:buNone/>
              <a:tabLst/>
              <a:defRPr/>
            </a:pPr>
            <a:r>
              <a:rPr lang="en-US" dirty="0"/>
              <a:t>23 </a:t>
            </a:r>
            <a:r>
              <a:rPr lang="en-US" altLang="zh-CN" dirty="0"/>
              <a:t>December</a:t>
            </a:r>
            <a:r>
              <a:rPr lang="zh-CN" altLang="en-US" dirty="0"/>
              <a:t>，</a:t>
            </a:r>
            <a:r>
              <a:rPr lang="en-US" dirty="0"/>
              <a:t> 2020</a:t>
            </a:r>
            <a:endParaRPr dirty="0"/>
          </a:p>
        </p:txBody>
      </p:sp>
      <p:sp>
        <p:nvSpPr>
          <p:cNvPr id="17" name="Google Shape;17;p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dirty="0"/>
          </a:p>
        </p:txBody>
      </p:sp>
      <p:sp>
        <p:nvSpPr>
          <p:cNvPr id="19" name="Google Shape;19;p2"/>
          <p:cNvSpPr txBox="1"/>
          <p:nvPr/>
        </p:nvSpPr>
        <p:spPr>
          <a:xfrm>
            <a:off x="688393" y="99756"/>
            <a:ext cx="4344809" cy="4292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333" b="1" dirty="0">
                <a:latin typeface="Raleway"/>
                <a:ea typeface="Raleway"/>
                <a:cs typeface="Raleway"/>
                <a:sym typeface="Raleway"/>
              </a:rPr>
              <a:t>The Hong Kong University of Technology</a:t>
            </a:r>
            <a:endParaRPr sz="1333" b="1" dirty="0">
              <a:latin typeface="Raleway"/>
              <a:ea typeface="Raleway"/>
              <a:cs typeface="Raleway"/>
              <a:sym typeface="Raleway"/>
            </a:endParaRPr>
          </a:p>
        </p:txBody>
      </p:sp>
      <p:pic>
        <p:nvPicPr>
          <p:cNvPr id="22" name="图片 5">
            <a:extLst>
              <a:ext uri="{FF2B5EF4-FFF2-40B4-BE49-F238E27FC236}">
                <a16:creationId xmlns:a16="http://schemas.microsoft.com/office/drawing/2014/main" id="{207348A2-60A3-4F6E-92B3-FFCD34BA76D0}"/>
              </a:ext>
            </a:extLst>
          </p:cNvPr>
          <p:cNvPicPr>
            <a:picLocks noChangeAspect="1"/>
          </p:cNvPicPr>
          <p:nvPr userDrawn="1"/>
        </p:nvPicPr>
        <p:blipFill>
          <a:blip r:embed="rId2"/>
          <a:stretch>
            <a:fillRect/>
          </a:stretch>
        </p:blipFill>
        <p:spPr>
          <a:xfrm>
            <a:off x="10019549" y="80494"/>
            <a:ext cx="1998809" cy="395405"/>
          </a:xfrm>
          <a:prstGeom prst="rect">
            <a:avLst/>
          </a:prstGeom>
        </p:spPr>
      </p:pic>
    </p:spTree>
    <p:extLst>
      <p:ext uri="{BB962C8B-B14F-4D97-AF65-F5344CB8AC3E}">
        <p14:creationId xmlns:p14="http://schemas.microsoft.com/office/powerpoint/2010/main" val="14007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59DCFA2-3C0E-4D93-BC5A-676210805831}" type="datetime1">
              <a:rPr lang="zh-CN" altLang="en-US" smtClean="0"/>
              <a:t>2021/7/21</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A2A37B57-FC7C-4350-A1D1-1F250F81A486}" type="slidenum">
              <a:rPr lang="zh-CN" altLang="en-US" smtClean="0"/>
              <a:t>‹#›</a:t>
            </a:fld>
            <a:endParaRPr lang="zh-CN" altLang="en-US" dirty="0"/>
          </a:p>
        </p:txBody>
      </p:sp>
    </p:spTree>
    <p:extLst>
      <p:ext uri="{BB962C8B-B14F-4D97-AF65-F5344CB8AC3E}">
        <p14:creationId xmlns:p14="http://schemas.microsoft.com/office/powerpoint/2010/main" val="47477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AAD16C94-CEC5-4E01-8F63-323657A8903A}" type="datetime1">
              <a:rPr lang="zh-CN" altLang="en-US" smtClean="0"/>
              <a:t>2021/7/21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142012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CBE38608-E92F-4EA0-819C-9018A63143F4}" type="datetime1">
              <a:rPr lang="zh-CN" altLang="en-US" smtClean="0"/>
              <a:t>2021/7/21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2554667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00747EA-A07F-4837-8CD6-533879349CEE}" type="datetime1">
              <a:rPr lang="zh-CN" altLang="en-US" smtClean="0"/>
              <a:t>2021/7/21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172055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9A5D33AE-1EB0-450A-9D34-6CB23213EAB5}" type="datetime1">
              <a:rPr lang="zh-CN" altLang="en-US" smtClean="0"/>
              <a:t>2021/7/21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223764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A0E80-81C2-450D-AF4B-36FF56B815CE}" type="datetime1">
              <a:rPr lang="zh-CN" altLang="en-US" smtClean="0"/>
              <a:t>2021/7/21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3073265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2D6B023-DB50-4F27-A783-0A7D2ABFD882}" type="datetime1">
              <a:rPr lang="zh-CN" altLang="en-US" smtClean="0"/>
              <a:t>2021/7/21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2033473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7F2F2D5A-FA5F-4EB0-A93B-06A116797BB8}" type="datetime1">
              <a:rPr lang="zh-CN" altLang="en-US" smtClean="0"/>
              <a:t>2021/7/21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2A37B57-FC7C-4350-A1D1-1F250F81A486}" type="slidenum">
              <a:rPr lang="zh-CN" altLang="en-US" smtClean="0"/>
              <a:t>‹#›</a:t>
            </a:fld>
            <a:endParaRPr lang="zh-CN" altLang="en-US"/>
          </a:p>
        </p:txBody>
      </p:sp>
    </p:spTree>
    <p:extLst>
      <p:ext uri="{BB962C8B-B14F-4D97-AF65-F5344CB8AC3E}">
        <p14:creationId xmlns:p14="http://schemas.microsoft.com/office/powerpoint/2010/main" val="2033159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078CC-0162-4EE0-ADB1-5E4B0189AA16}" type="datetime1">
              <a:rPr lang="zh-CN" altLang="en-US" smtClean="0"/>
              <a:t>2021/7/21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1">
                <a:solidFill>
                  <a:schemeClr val="tx1"/>
                </a:solidFill>
                <a:latin typeface="Times New Roman" panose="02020603050405020304" pitchFamily="18" charset="0"/>
                <a:cs typeface="Times New Roman" panose="02020603050405020304" pitchFamily="18" charset="0"/>
              </a:defRPr>
            </a:lvl1pPr>
          </a:lstStyle>
          <a:p>
            <a:fld id="{A2A37B57-FC7C-4350-A1D1-1F250F81A486}" type="slidenum">
              <a:rPr lang="zh-CN" altLang="en-US" smtClean="0"/>
              <a:pPr/>
              <a:t>‹#›</a:t>
            </a:fld>
            <a:endParaRPr lang="zh-CN" altLang="en-US" dirty="0"/>
          </a:p>
        </p:txBody>
      </p:sp>
      <p:sp>
        <p:nvSpPr>
          <p:cNvPr id="7" name="Rectangle 68">
            <a:extLst>
              <a:ext uri="{FF2B5EF4-FFF2-40B4-BE49-F238E27FC236}">
                <a16:creationId xmlns:a16="http://schemas.microsoft.com/office/drawing/2014/main" id="{74561E96-0C99-4CBF-BAB1-7E9C013F2043}"/>
              </a:ext>
            </a:extLst>
          </p:cNvPr>
          <p:cNvSpPr>
            <a:spLocks noChangeArrowheads="1"/>
          </p:cNvSpPr>
          <p:nvPr userDrawn="1"/>
        </p:nvSpPr>
        <p:spPr bwMode="auto">
          <a:xfrm>
            <a:off x="3978961" y="1258"/>
            <a:ext cx="8212428" cy="412624"/>
          </a:xfrm>
          <a:prstGeom prst="rect">
            <a:avLst/>
          </a:prstGeom>
          <a:gradFill rotWithShape="1">
            <a:gsLst>
              <a:gs pos="0">
                <a:srgbClr val="FFFFFF"/>
              </a:gs>
              <a:gs pos="100000">
                <a:srgbClr val="C0C0C0"/>
              </a:gs>
            </a:gsLst>
            <a:lin ang="0" scaled="1"/>
          </a:gradFill>
          <a:ln w="9525">
            <a:noFill/>
            <a:miter lim="800000"/>
            <a:headEnd/>
            <a:tailEnd/>
          </a:ln>
          <a:effectLst/>
        </p:spPr>
        <p:txBody>
          <a:bodyPr wrap="none" anchor="ctr"/>
          <a:lstStyle/>
          <a:p>
            <a:pPr algn="ctr" fontAlgn="auto">
              <a:spcBef>
                <a:spcPts val="0"/>
              </a:spcBef>
              <a:spcAft>
                <a:spcPts val="0"/>
              </a:spcAft>
              <a:defRPr/>
            </a:pPr>
            <a:endParaRPr lang="en-GB" dirty="0">
              <a:latin typeface="Tahoma" pitchFamily="34" charset="0"/>
              <a:ea typeface="+mn-ea"/>
            </a:endParaRPr>
          </a:p>
        </p:txBody>
      </p:sp>
      <p:pic>
        <p:nvPicPr>
          <p:cNvPr id="9" name="Picture 10">
            <a:extLst>
              <a:ext uri="{FF2B5EF4-FFF2-40B4-BE49-F238E27FC236}">
                <a16:creationId xmlns:a16="http://schemas.microsoft.com/office/drawing/2014/main" id="{E094B0DF-4ECC-4FF2-A2F6-F2E219C57984}"/>
              </a:ext>
            </a:extLst>
          </p:cNvPr>
          <p:cNvPicPr>
            <a:picLocks noChangeAspect="1"/>
          </p:cNvPicPr>
          <p:nvPr userDrawn="1"/>
        </p:nvPicPr>
        <p:blipFill>
          <a:blip r:embed="rId13"/>
          <a:stretch>
            <a:fillRect/>
          </a:stretch>
        </p:blipFill>
        <p:spPr>
          <a:xfrm>
            <a:off x="18586" y="29713"/>
            <a:ext cx="3235569" cy="631086"/>
          </a:xfrm>
          <a:prstGeom prst="rect">
            <a:avLst/>
          </a:prstGeom>
        </p:spPr>
      </p:pic>
      <p:sp>
        <p:nvSpPr>
          <p:cNvPr id="10" name="Rectangle 73">
            <a:extLst>
              <a:ext uri="{FF2B5EF4-FFF2-40B4-BE49-F238E27FC236}">
                <a16:creationId xmlns:a16="http://schemas.microsoft.com/office/drawing/2014/main" id="{7A7EEE39-9ED3-430D-AB1F-C84A2B0F3F67}"/>
              </a:ext>
            </a:extLst>
          </p:cNvPr>
          <p:cNvSpPr>
            <a:spLocks noChangeArrowheads="1"/>
          </p:cNvSpPr>
          <p:nvPr userDrawn="1"/>
        </p:nvSpPr>
        <p:spPr bwMode="auto">
          <a:xfrm>
            <a:off x="3836346" y="407868"/>
            <a:ext cx="8363274" cy="82525"/>
          </a:xfrm>
          <a:prstGeom prst="rect">
            <a:avLst/>
          </a:prstGeom>
          <a:solidFill>
            <a:srgbClr val="8B2533"/>
          </a:solidFill>
          <a:ln w="9525">
            <a:noFill/>
            <a:miter lim="800000"/>
            <a:headEnd/>
            <a:tailEnd/>
          </a:ln>
        </p:spPr>
        <p:txBody>
          <a:bodyPr/>
          <a:lstStyle/>
          <a:p>
            <a:pPr fontAlgn="auto">
              <a:spcBef>
                <a:spcPts val="0"/>
              </a:spcBef>
              <a:spcAft>
                <a:spcPts val="0"/>
              </a:spcAft>
              <a:defRPr/>
            </a:pPr>
            <a:endParaRPr lang="zh-TW" altLang="en-US">
              <a:latin typeface="+mn-lt"/>
              <a:ea typeface="PMingLiU" pitchFamily="18" charset="-120"/>
            </a:endParaRPr>
          </a:p>
        </p:txBody>
      </p:sp>
    </p:spTree>
    <p:extLst>
      <p:ext uri="{BB962C8B-B14F-4D97-AF65-F5344CB8AC3E}">
        <p14:creationId xmlns:p14="http://schemas.microsoft.com/office/powerpoint/2010/main" val="1626732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9295241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tiff"/><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image" Target="../media/image1.tiff"/><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7.emf"/><Relationship Id="rId5" Type="http://schemas.openxmlformats.org/officeDocument/2006/relationships/image" Target="../media/image11.jpeg"/><Relationship Id="rId10" Type="http://schemas.openxmlformats.org/officeDocument/2006/relationships/image" Target="../media/image16.emf"/><Relationship Id="rId4" Type="http://schemas.openxmlformats.org/officeDocument/2006/relationships/image" Target="../media/image10.jpeg"/><Relationship Id="rId9" Type="http://schemas.openxmlformats.org/officeDocument/2006/relationships/image" Target="../media/image15.emf"/><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tiff"/><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tiff"/><Relationship Id="rId7" Type="http://schemas.openxmlformats.org/officeDocument/2006/relationships/image" Target="../media/image27.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6.wmf"/><Relationship Id="rId4" Type="http://schemas.openxmlformats.org/officeDocument/2006/relationships/oleObject" Target="../embeddings/oleObject1.bin"/><Relationship Id="rId9" Type="http://schemas.openxmlformats.org/officeDocument/2006/relationships/image" Target="../media/image28.wmf"/></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tiff"/><Relationship Id="rId7" Type="http://schemas.openxmlformats.org/officeDocument/2006/relationships/image" Target="../media/image30.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9.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657" y="1446671"/>
            <a:ext cx="11974685" cy="1689785"/>
          </a:xfrm>
        </p:spPr>
        <p:txBody>
          <a:bodyPr>
            <a:normAutofit/>
          </a:bodyPr>
          <a:lstStyle/>
          <a:p>
            <a:pPr>
              <a:lnSpc>
                <a:spcPct val="100000"/>
              </a:lnSpc>
            </a:pPr>
            <a:r>
              <a:rPr lang="en-US" altLang="zh-CN" sz="4000" b="1" dirty="0">
                <a:solidFill>
                  <a:srgbClr val="8B2533"/>
                </a:solidFill>
                <a:latin typeface="Calibri" panose="020F0502020204030204" pitchFamily="34" charset="0"/>
                <a:ea typeface="MS PGothic" pitchFamily="34" charset="-128"/>
                <a:cs typeface="Calibri" panose="020F0502020204030204" pitchFamily="34" charset="0"/>
              </a:rPr>
              <a:t>Approaches on Training Quality Improvement for Resource Constrained Edge Intelligence</a:t>
            </a:r>
          </a:p>
        </p:txBody>
      </p:sp>
      <p:sp>
        <p:nvSpPr>
          <p:cNvPr id="8" name="Rectangle 68"/>
          <p:cNvSpPr>
            <a:spLocks noChangeArrowheads="1"/>
          </p:cNvSpPr>
          <p:nvPr/>
        </p:nvSpPr>
        <p:spPr bwMode="auto">
          <a:xfrm>
            <a:off x="3979572" y="0"/>
            <a:ext cx="8212428" cy="412624"/>
          </a:xfrm>
          <a:prstGeom prst="rect">
            <a:avLst/>
          </a:prstGeom>
          <a:gradFill rotWithShape="1">
            <a:gsLst>
              <a:gs pos="0">
                <a:srgbClr val="FFFFFF"/>
              </a:gs>
              <a:gs pos="100000">
                <a:srgbClr val="C0C0C0"/>
              </a:gs>
            </a:gsLst>
            <a:lin ang="0" scaled="1"/>
          </a:gradFill>
          <a:ln w="9525">
            <a:noFill/>
            <a:miter lim="800000"/>
            <a:headEnd/>
            <a:tailEnd/>
          </a:ln>
          <a:effectLst/>
        </p:spPr>
        <p:txBody>
          <a:bodyPr wrap="none" anchor="ctr"/>
          <a:lstStyle/>
          <a:p>
            <a:pPr algn="ctr" fontAlgn="auto">
              <a:spcBef>
                <a:spcPts val="0"/>
              </a:spcBef>
              <a:spcAft>
                <a:spcPts val="0"/>
              </a:spcAft>
              <a:defRPr/>
            </a:pPr>
            <a:endParaRPr lang="en-GB" dirty="0">
              <a:latin typeface="Tahoma" pitchFamily="34" charset="0"/>
              <a:ea typeface="+mn-ea"/>
            </a:endParaRPr>
          </a:p>
        </p:txBody>
      </p:sp>
      <p:sp>
        <p:nvSpPr>
          <p:cNvPr id="9" name="Rectangle 73"/>
          <p:cNvSpPr>
            <a:spLocks noChangeArrowheads="1"/>
          </p:cNvSpPr>
          <p:nvPr/>
        </p:nvSpPr>
        <p:spPr bwMode="auto">
          <a:xfrm>
            <a:off x="3828726" y="407868"/>
            <a:ext cx="8363274" cy="82525"/>
          </a:xfrm>
          <a:prstGeom prst="rect">
            <a:avLst/>
          </a:prstGeom>
          <a:solidFill>
            <a:srgbClr val="8B2533"/>
          </a:solidFill>
          <a:ln w="9525">
            <a:noFill/>
            <a:miter lim="800000"/>
            <a:headEnd/>
            <a:tailEnd/>
          </a:ln>
        </p:spPr>
        <p:txBody>
          <a:bodyPr/>
          <a:lstStyle/>
          <a:p>
            <a:pPr fontAlgn="auto">
              <a:spcBef>
                <a:spcPts val="0"/>
              </a:spcBef>
              <a:spcAft>
                <a:spcPts val="0"/>
              </a:spcAft>
              <a:defRPr/>
            </a:pPr>
            <a:endParaRPr lang="zh-TW" altLang="en-US">
              <a:latin typeface="+mn-lt"/>
              <a:ea typeface="PMingLiU" pitchFamily="18" charset="-120"/>
            </a:endParaRPr>
          </a:p>
        </p:txBody>
      </p:sp>
      <p:pic>
        <p:nvPicPr>
          <p:cNvPr id="11" name="Picture 10"/>
          <p:cNvPicPr>
            <a:picLocks noChangeAspect="1"/>
          </p:cNvPicPr>
          <p:nvPr/>
        </p:nvPicPr>
        <p:blipFill>
          <a:blip r:embed="rId3"/>
          <a:stretch>
            <a:fillRect/>
          </a:stretch>
        </p:blipFill>
        <p:spPr>
          <a:xfrm>
            <a:off x="36342" y="20835"/>
            <a:ext cx="3235569" cy="631086"/>
          </a:xfrm>
          <a:prstGeom prst="rect">
            <a:avLst/>
          </a:prstGeom>
        </p:spPr>
      </p:pic>
      <p:sp>
        <p:nvSpPr>
          <p:cNvPr id="10" name="Subtitle 2"/>
          <p:cNvSpPr txBox="1">
            <a:spLocks noChangeArrowheads="1"/>
          </p:cNvSpPr>
          <p:nvPr/>
        </p:nvSpPr>
        <p:spPr bwMode="auto">
          <a:xfrm>
            <a:off x="2021304" y="3874165"/>
            <a:ext cx="8734927" cy="2454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eaLnBrk="1" hangingPunct="1">
              <a:buClr>
                <a:srgbClr val="800080"/>
              </a:buClr>
              <a:buSzPct val="90000"/>
            </a:pPr>
            <a:r>
              <a:rPr lang="en-US" altLang="zh-CN" dirty="0"/>
              <a:t>LIU Yi (Ph.D. Student)</a:t>
            </a:r>
          </a:p>
          <a:p>
            <a:pPr algn="ctr" eaLnBrk="1" hangingPunct="1">
              <a:buClr>
                <a:srgbClr val="800080"/>
              </a:buClr>
              <a:buSzPct val="90000"/>
            </a:pPr>
            <a:endParaRPr lang="en-US" altLang="zh-CN" dirty="0"/>
          </a:p>
          <a:p>
            <a:pPr algn="ctr" eaLnBrk="1" hangingPunct="1">
              <a:buClr>
                <a:srgbClr val="800080"/>
              </a:buClr>
              <a:buSzPct val="90000"/>
            </a:pPr>
            <a:r>
              <a:rPr lang="en-US" altLang="zh-CN" dirty="0"/>
              <a:t>GUO Song (Supervisor)</a:t>
            </a:r>
            <a:endParaRPr lang="de-CH" altLang="zh-CN" dirty="0"/>
          </a:p>
          <a:p>
            <a:pPr algn="ctr" eaLnBrk="1" hangingPunct="1">
              <a:buClr>
                <a:srgbClr val="800080"/>
              </a:buClr>
              <a:buSzPct val="90000"/>
            </a:pPr>
            <a:r>
              <a:rPr lang="en-US" altLang="zh-CN" dirty="0"/>
              <a:t>Department of Computing</a:t>
            </a:r>
          </a:p>
          <a:p>
            <a:pPr algn="ctr" eaLnBrk="1" hangingPunct="1">
              <a:buClr>
                <a:srgbClr val="800080"/>
              </a:buClr>
              <a:buSzPct val="90000"/>
            </a:pPr>
            <a:r>
              <a:rPr lang="en-US" altLang="zh-CN" dirty="0"/>
              <a:t>The Hong Kong Polytechnic University</a:t>
            </a:r>
          </a:p>
          <a:p>
            <a:pPr algn="ctr" eaLnBrk="1" hangingPunct="1">
              <a:buClr>
                <a:srgbClr val="800080"/>
              </a:buClr>
              <a:buSzPct val="90000"/>
            </a:pPr>
            <a:endParaRPr lang="en-US" altLang="zh-CN" sz="2800" b="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641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4968867" y="679533"/>
            <a:ext cx="6884467" cy="793667"/>
          </a:xfrm>
          <a:prstGeom prst="rect">
            <a:avLst/>
          </a:prstGeom>
        </p:spPr>
        <p:txBody>
          <a:bodyPr spcFirstLastPara="1" wrap="square" lIns="121900" tIns="121900" rIns="121900" bIns="121900" anchor="t" anchorCtr="0">
            <a:noAutofit/>
          </a:bodyPr>
          <a:lstStyle/>
          <a:p>
            <a:r>
              <a:rPr lang="en-GB" sz="3200" i="1" dirty="0">
                <a:solidFill>
                  <a:srgbClr val="C00000"/>
                </a:solidFill>
              </a:rPr>
              <a:t>Thank you!</a:t>
            </a:r>
            <a:endParaRPr sz="3200" i="1" dirty="0">
              <a:solidFill>
                <a:srgbClr val="C00000"/>
              </a:solidFill>
            </a:endParaRPr>
          </a:p>
        </p:txBody>
      </p:sp>
    </p:spTree>
    <p:extLst>
      <p:ext uri="{BB962C8B-B14F-4D97-AF65-F5344CB8AC3E}">
        <p14:creationId xmlns:p14="http://schemas.microsoft.com/office/powerpoint/2010/main" val="401483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6342" y="20835"/>
            <a:ext cx="3235569" cy="631086"/>
          </a:xfrm>
          <a:prstGeom prst="rect">
            <a:avLst/>
          </a:prstGeom>
        </p:spPr>
      </p:pic>
      <p:sp>
        <p:nvSpPr>
          <p:cNvPr id="2" name="标题 1"/>
          <p:cNvSpPr>
            <a:spLocks noGrp="1"/>
          </p:cNvSpPr>
          <p:nvPr>
            <p:ph type="title"/>
          </p:nvPr>
        </p:nvSpPr>
        <p:spPr>
          <a:xfrm>
            <a:off x="1534747" y="490855"/>
            <a:ext cx="8928735" cy="880110"/>
          </a:xfrm>
        </p:spPr>
        <p:txBody>
          <a:bodyPr>
            <a:normAutofit/>
          </a:bodyPr>
          <a:lstStyle/>
          <a:p>
            <a:r>
              <a:rPr lang="en-US" altLang="zh-CN" sz="4000" b="1" dirty="0">
                <a:effectLst>
                  <a:outerShdw blurRad="38100" dist="38100" dir="2700000" algn="tl">
                    <a:srgbClr val="C0C0C0"/>
                  </a:outerShdw>
                </a:effectLst>
                <a:latin typeface="Calibri" panose="020F0502020204030204" pitchFamily="34" charset="0"/>
                <a:ea typeface="MS PGothic" pitchFamily="34" charset="-128"/>
                <a:cs typeface="Calibri" panose="020F0502020204030204" pitchFamily="34" charset="0"/>
              </a:rPr>
              <a:t>Booming Era of Deep Learning</a:t>
            </a:r>
          </a:p>
        </p:txBody>
      </p:sp>
      <p:sp>
        <p:nvSpPr>
          <p:cNvPr id="4" name="矩形 3"/>
          <p:cNvSpPr/>
          <p:nvPr/>
        </p:nvSpPr>
        <p:spPr>
          <a:xfrm>
            <a:off x="6529406" y="4521372"/>
            <a:ext cx="5774055" cy="338554"/>
          </a:xfrm>
          <a:prstGeom prst="rect">
            <a:avLst/>
          </a:prstGeom>
        </p:spPr>
        <p:txBody>
          <a:bodyPr wrap="square">
            <a:spAutoFit/>
          </a:bodyPr>
          <a:lstStyle/>
          <a:p>
            <a:pPr marL="0" lvl="1" algn="l"/>
            <a:endParaRPr lang="en-US" altLang="zh-CN" sz="1600" dirty="0">
              <a:ea typeface="+mn-ea"/>
              <a:cs typeface="Times New Roman" panose="02020603050405020304" charset="0"/>
            </a:endParaRPr>
          </a:p>
        </p:txBody>
      </p:sp>
      <p:grpSp>
        <p:nvGrpSpPr>
          <p:cNvPr id="53" name="组合 52">
            <a:extLst>
              <a:ext uri="{FF2B5EF4-FFF2-40B4-BE49-F238E27FC236}">
                <a16:creationId xmlns:a16="http://schemas.microsoft.com/office/drawing/2014/main" id="{90FDE9F2-EFC9-4AB6-9ABC-846F7B65636D}"/>
              </a:ext>
            </a:extLst>
          </p:cNvPr>
          <p:cNvGrpSpPr>
            <a:grpSpLocks/>
          </p:cNvGrpSpPr>
          <p:nvPr/>
        </p:nvGrpSpPr>
        <p:grpSpPr bwMode="auto">
          <a:xfrm>
            <a:off x="577094" y="1839939"/>
            <a:ext cx="9071917" cy="1120093"/>
            <a:chOff x="-936239" y="2049811"/>
            <a:chExt cx="7951551" cy="922334"/>
          </a:xfrm>
        </p:grpSpPr>
        <p:sp>
          <p:nvSpPr>
            <p:cNvPr id="55" name="TextBox 27">
              <a:extLst>
                <a:ext uri="{FF2B5EF4-FFF2-40B4-BE49-F238E27FC236}">
                  <a16:creationId xmlns:a16="http://schemas.microsoft.com/office/drawing/2014/main" id="{84F546E4-D2D5-4C44-88E1-AAF5F0D86027}"/>
                </a:ext>
              </a:extLst>
            </p:cNvPr>
            <p:cNvSpPr txBox="1">
              <a:spLocks noChangeArrowheads="1"/>
            </p:cNvSpPr>
            <p:nvPr/>
          </p:nvSpPr>
          <p:spPr bwMode="auto">
            <a:xfrm>
              <a:off x="2420075" y="2050269"/>
              <a:ext cx="1323824" cy="32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har char="•"/>
                <a:defRPr sz="30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zh-CN" sz="2000" dirty="0">
                  <a:solidFill>
                    <a:prstClr val="black"/>
                  </a:solidFill>
                  <a:latin typeface="Calibri" panose="020F0502020204030204" pitchFamily="34" charset="0"/>
                  <a:cs typeface="Calibri" panose="020F0502020204030204" pitchFamily="34" charset="0"/>
                </a:rPr>
                <a:t>Smart</a:t>
              </a:r>
              <a:r>
                <a:rPr lang="en-US" altLang="zh-CN" sz="1800" dirty="0">
                  <a:latin typeface="华文中宋" panose="02010600040101010101" pitchFamily="2" charset="-122"/>
                  <a:ea typeface="华文中宋" panose="02010600040101010101" pitchFamily="2" charset="-122"/>
                </a:rPr>
                <a:t> </a:t>
              </a:r>
              <a:r>
                <a:rPr lang="en-US" altLang="zh-CN" sz="2000" dirty="0">
                  <a:solidFill>
                    <a:prstClr val="black"/>
                  </a:solidFill>
                  <a:latin typeface="Calibri" panose="020F0502020204030204" pitchFamily="34" charset="0"/>
                  <a:cs typeface="Calibri" panose="020F0502020204030204" pitchFamily="34" charset="0"/>
                </a:rPr>
                <a:t>Home</a:t>
              </a:r>
            </a:p>
          </p:txBody>
        </p:sp>
        <p:sp>
          <p:nvSpPr>
            <p:cNvPr id="56" name="TextBox 25">
              <a:extLst>
                <a:ext uri="{FF2B5EF4-FFF2-40B4-BE49-F238E27FC236}">
                  <a16:creationId xmlns:a16="http://schemas.microsoft.com/office/drawing/2014/main" id="{33232AF6-1E4B-4D03-A2BC-9FDED71E5CBB}"/>
                </a:ext>
              </a:extLst>
            </p:cNvPr>
            <p:cNvSpPr txBox="1">
              <a:spLocks noChangeArrowheads="1"/>
            </p:cNvSpPr>
            <p:nvPr/>
          </p:nvSpPr>
          <p:spPr bwMode="auto">
            <a:xfrm>
              <a:off x="1836517" y="2668020"/>
              <a:ext cx="161917" cy="304125"/>
            </a:xfrm>
            <a:prstGeom prst="rect">
              <a:avLst/>
            </a:prstGeom>
            <a:noFill/>
            <a:ln w="9525">
              <a:noFill/>
              <a:miter lim="800000"/>
              <a:headEnd/>
              <a:tailEnd/>
            </a:ln>
          </p:spPr>
          <p:txBody>
            <a:bodyPr wrap="none">
              <a:spAutoFit/>
            </a:bodyPr>
            <a:lstStyle/>
            <a:p>
              <a:pPr>
                <a:defRPr/>
              </a:pPr>
              <a:endParaRPr lang="en-US" altLang="zh-CN" dirty="0">
                <a:latin typeface="华文中宋" panose="02010600040101010101" pitchFamily="2" charset="-122"/>
                <a:ea typeface="华文中宋" panose="02010600040101010101" pitchFamily="2" charset="-122"/>
              </a:endParaRPr>
            </a:p>
          </p:txBody>
        </p:sp>
        <p:sp>
          <p:nvSpPr>
            <p:cNvPr id="58" name="TextBox 21">
              <a:extLst>
                <a:ext uri="{FF2B5EF4-FFF2-40B4-BE49-F238E27FC236}">
                  <a16:creationId xmlns:a16="http://schemas.microsoft.com/office/drawing/2014/main" id="{4E5D438C-FD87-4538-A016-AF342773125E}"/>
                </a:ext>
              </a:extLst>
            </p:cNvPr>
            <p:cNvSpPr txBox="1">
              <a:spLocks noChangeArrowheads="1"/>
            </p:cNvSpPr>
            <p:nvPr/>
          </p:nvSpPr>
          <p:spPr bwMode="auto">
            <a:xfrm>
              <a:off x="4197565" y="2049811"/>
              <a:ext cx="1206813" cy="32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har char="•"/>
                <a:defRPr sz="30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zh-CN" sz="2000" dirty="0">
                  <a:solidFill>
                    <a:prstClr val="black"/>
                  </a:solidFill>
                  <a:latin typeface="Calibri" panose="020F0502020204030204" pitchFamily="34" charset="0"/>
                  <a:cs typeface="Calibri" panose="020F0502020204030204" pitchFamily="34" charset="0"/>
                </a:rPr>
                <a:t>Self-Driving</a:t>
              </a:r>
            </a:p>
          </p:txBody>
        </p:sp>
        <p:sp>
          <p:nvSpPr>
            <p:cNvPr id="59" name="TextBox 19">
              <a:extLst>
                <a:ext uri="{FF2B5EF4-FFF2-40B4-BE49-F238E27FC236}">
                  <a16:creationId xmlns:a16="http://schemas.microsoft.com/office/drawing/2014/main" id="{C17B89CF-886F-4736-B92A-35A28139C6EF}"/>
                </a:ext>
              </a:extLst>
            </p:cNvPr>
            <p:cNvSpPr txBox="1">
              <a:spLocks noChangeArrowheads="1"/>
            </p:cNvSpPr>
            <p:nvPr/>
          </p:nvSpPr>
          <p:spPr bwMode="auto">
            <a:xfrm>
              <a:off x="-936239" y="2050673"/>
              <a:ext cx="1380026" cy="32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har char="•"/>
                <a:defRPr sz="30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None/>
              </a:pPr>
              <a:r>
                <a:rPr lang="en-US" altLang="zh-CN" sz="2000" dirty="0">
                  <a:solidFill>
                    <a:prstClr val="black"/>
                  </a:solidFill>
                  <a:latin typeface="Calibri" panose="020F0502020204030204" pitchFamily="34" charset="0"/>
                  <a:cs typeface="Calibri" panose="020F0502020204030204" pitchFamily="34" charset="0"/>
                </a:rPr>
                <a:t>Smart</a:t>
              </a:r>
              <a:r>
                <a:rPr lang="en-US" altLang="zh-CN" sz="1800" dirty="0">
                  <a:latin typeface="华文中宋" panose="02010600040101010101" pitchFamily="2" charset="-122"/>
                  <a:ea typeface="华文中宋" panose="02010600040101010101" pitchFamily="2" charset="-122"/>
                </a:rPr>
                <a:t> </a:t>
              </a:r>
              <a:r>
                <a:rPr lang="en-US" altLang="zh-CN" sz="2000" dirty="0">
                  <a:solidFill>
                    <a:prstClr val="black"/>
                  </a:solidFill>
                  <a:latin typeface="Calibri" panose="020F0502020204030204" pitchFamily="34" charset="0"/>
                  <a:ea typeface="华文中宋" panose="02010600040101010101" pitchFamily="2" charset="-122"/>
                  <a:cs typeface="Calibri" panose="020F0502020204030204" pitchFamily="34" charset="0"/>
                </a:rPr>
                <a:t>H</a:t>
              </a:r>
              <a:r>
                <a:rPr lang="en-US" altLang="zh-CN" sz="2000" dirty="0">
                  <a:solidFill>
                    <a:prstClr val="black"/>
                  </a:solidFill>
                  <a:latin typeface="Calibri" panose="020F0502020204030204" pitchFamily="34" charset="0"/>
                  <a:cs typeface="Calibri" panose="020F0502020204030204" pitchFamily="34" charset="0"/>
                </a:rPr>
                <a:t>ealth</a:t>
              </a:r>
            </a:p>
          </p:txBody>
        </p:sp>
        <p:sp>
          <p:nvSpPr>
            <p:cNvPr id="61" name="TextBox 15">
              <a:extLst>
                <a:ext uri="{FF2B5EF4-FFF2-40B4-BE49-F238E27FC236}">
                  <a16:creationId xmlns:a16="http://schemas.microsoft.com/office/drawing/2014/main" id="{ADD83439-5BA3-4C82-A9A6-F3FA62797A79}"/>
                </a:ext>
              </a:extLst>
            </p:cNvPr>
            <p:cNvSpPr txBox="1">
              <a:spLocks noChangeArrowheads="1"/>
            </p:cNvSpPr>
            <p:nvPr/>
          </p:nvSpPr>
          <p:spPr bwMode="auto">
            <a:xfrm>
              <a:off x="5851661" y="2049811"/>
              <a:ext cx="1163651" cy="329469"/>
            </a:xfrm>
            <a:prstGeom prst="rect">
              <a:avLst/>
            </a:prstGeom>
            <a:noFill/>
            <a:ln w="9525">
              <a:noFill/>
              <a:miter lim="800000"/>
              <a:headEnd/>
              <a:tailEnd/>
            </a:ln>
          </p:spPr>
          <p:txBody>
            <a:bodyPr wrap="none">
              <a:spAutoFit/>
            </a:bodyPr>
            <a:lstStyle/>
            <a:p>
              <a:pPr>
                <a:defRPr/>
              </a:pPr>
              <a:r>
                <a:rPr lang="en-US" altLang="zh-CN" sz="2000" dirty="0">
                  <a:solidFill>
                    <a:prstClr val="black"/>
                  </a:solidFill>
                  <a:latin typeface="Calibri" panose="020F0502020204030204" pitchFamily="34" charset="0"/>
                  <a:cs typeface="Calibri" panose="020F0502020204030204" pitchFamily="34" charset="0"/>
                </a:rPr>
                <a:t>Smart</a:t>
              </a:r>
              <a:r>
                <a:rPr lang="en-US" altLang="zh-CN" dirty="0">
                  <a:latin typeface="华文中宋" panose="02010600040101010101" pitchFamily="2" charset="-122"/>
                  <a:ea typeface="华文中宋" panose="02010600040101010101" pitchFamily="2" charset="-122"/>
                </a:rPr>
                <a:t> </a:t>
              </a:r>
              <a:r>
                <a:rPr lang="en-US" altLang="zh-CN" sz="2000" dirty="0">
                  <a:solidFill>
                    <a:prstClr val="black"/>
                  </a:solidFill>
                  <a:latin typeface="Calibri" panose="020F0502020204030204" pitchFamily="34" charset="0"/>
                  <a:cs typeface="Calibri" panose="020F0502020204030204" pitchFamily="34" charset="0"/>
                </a:rPr>
                <a:t>Grid</a:t>
              </a:r>
            </a:p>
          </p:txBody>
        </p:sp>
      </p:grpSp>
      <p:pic>
        <p:nvPicPr>
          <p:cNvPr id="62" name="图片 61">
            <a:extLst>
              <a:ext uri="{FF2B5EF4-FFF2-40B4-BE49-F238E27FC236}">
                <a16:creationId xmlns:a16="http://schemas.microsoft.com/office/drawing/2014/main" id="{240CA406-05A0-4DDB-A996-6D90C7C0B7B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61444" y="2350815"/>
            <a:ext cx="1620000" cy="1080000"/>
          </a:xfrm>
          <a:prstGeom prst="rect">
            <a:avLst/>
          </a:prstGeom>
        </p:spPr>
      </p:pic>
      <p:pic>
        <p:nvPicPr>
          <p:cNvPr id="64" name="图片 63">
            <a:extLst>
              <a:ext uri="{FF2B5EF4-FFF2-40B4-BE49-F238E27FC236}">
                <a16:creationId xmlns:a16="http://schemas.microsoft.com/office/drawing/2014/main" id="{D6FFDF0B-7459-4948-B633-D9FCF6D9FCC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351484" y="2339317"/>
            <a:ext cx="1620000" cy="1080000"/>
          </a:xfrm>
          <a:prstGeom prst="rect">
            <a:avLst/>
          </a:prstGeom>
        </p:spPr>
      </p:pic>
      <p:pic>
        <p:nvPicPr>
          <p:cNvPr id="65" name="图片 64">
            <a:extLst>
              <a:ext uri="{FF2B5EF4-FFF2-40B4-BE49-F238E27FC236}">
                <a16:creationId xmlns:a16="http://schemas.microsoft.com/office/drawing/2014/main" id="{7E643F0B-30DD-4914-ACE7-F22B0D9011F2}"/>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flipH="1">
            <a:off x="2441524" y="2344940"/>
            <a:ext cx="1620000" cy="1080000"/>
          </a:xfrm>
          <a:prstGeom prst="rect">
            <a:avLst/>
          </a:prstGeom>
        </p:spPr>
      </p:pic>
      <p:pic>
        <p:nvPicPr>
          <p:cNvPr id="66" name="图片 65">
            <a:extLst>
              <a:ext uri="{FF2B5EF4-FFF2-40B4-BE49-F238E27FC236}">
                <a16:creationId xmlns:a16="http://schemas.microsoft.com/office/drawing/2014/main" id="{CE9A7913-6C31-494E-82AF-9B5C73B714BD}"/>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31564" y="2339317"/>
            <a:ext cx="1620000" cy="1080000"/>
          </a:xfrm>
          <a:prstGeom prst="rect">
            <a:avLst/>
          </a:prstGeom>
        </p:spPr>
      </p:pic>
      <p:pic>
        <p:nvPicPr>
          <p:cNvPr id="68" name="图片 67">
            <a:extLst>
              <a:ext uri="{FF2B5EF4-FFF2-40B4-BE49-F238E27FC236}">
                <a16:creationId xmlns:a16="http://schemas.microsoft.com/office/drawing/2014/main" id="{2876B099-5529-468B-B467-A727BE1AA631}"/>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8171404" y="2315318"/>
            <a:ext cx="1692000" cy="1188000"/>
          </a:xfrm>
          <a:prstGeom prst="rect">
            <a:avLst/>
          </a:prstGeom>
        </p:spPr>
      </p:pic>
      <p:pic>
        <p:nvPicPr>
          <p:cNvPr id="69" name="图片 68">
            <a:extLst>
              <a:ext uri="{FF2B5EF4-FFF2-40B4-BE49-F238E27FC236}">
                <a16:creationId xmlns:a16="http://schemas.microsoft.com/office/drawing/2014/main" id="{15489C7C-D797-43B7-A1BB-99F3DD428464}"/>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0081364" y="2339317"/>
            <a:ext cx="1620000" cy="1080000"/>
          </a:xfrm>
          <a:prstGeom prst="rect">
            <a:avLst/>
          </a:prstGeom>
        </p:spPr>
      </p:pic>
      <p:sp>
        <p:nvSpPr>
          <p:cNvPr id="70" name="TextBox 21">
            <a:extLst>
              <a:ext uri="{FF2B5EF4-FFF2-40B4-BE49-F238E27FC236}">
                <a16:creationId xmlns:a16="http://schemas.microsoft.com/office/drawing/2014/main" id="{29F84E33-906E-49E6-A1F1-C70F33AAD960}"/>
              </a:ext>
            </a:extLst>
          </p:cNvPr>
          <p:cNvSpPr txBox="1">
            <a:spLocks noChangeArrowheads="1"/>
          </p:cNvSpPr>
          <p:nvPr/>
        </p:nvSpPr>
        <p:spPr bwMode="auto">
          <a:xfrm>
            <a:off x="9781540" y="1832904"/>
            <a:ext cx="22196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har char="•"/>
              <a:defRPr sz="30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zh-CN" sz="2000" dirty="0">
                <a:solidFill>
                  <a:prstClr val="black"/>
                </a:solidFill>
                <a:latin typeface="Calibri" panose="020F0502020204030204" pitchFamily="34" charset="0"/>
                <a:cs typeface="Calibri" panose="020F0502020204030204" pitchFamily="34" charset="0"/>
              </a:rPr>
              <a:t>Multimedia</a:t>
            </a:r>
            <a:r>
              <a:rPr lang="en-US" altLang="zh-CN" sz="1800" dirty="0">
                <a:latin typeface="华文中宋" panose="02010600040101010101" pitchFamily="2" charset="-122"/>
                <a:ea typeface="华文中宋" panose="02010600040101010101" pitchFamily="2" charset="-122"/>
              </a:rPr>
              <a:t> </a:t>
            </a:r>
            <a:r>
              <a:rPr lang="en-US" altLang="zh-CN" sz="2000" dirty="0">
                <a:solidFill>
                  <a:prstClr val="black"/>
                </a:solidFill>
                <a:latin typeface="Calibri" panose="020F0502020204030204" pitchFamily="34" charset="0"/>
                <a:cs typeface="Calibri" panose="020F0502020204030204" pitchFamily="34" charset="0"/>
              </a:rPr>
              <a:t>Service</a:t>
            </a:r>
          </a:p>
        </p:txBody>
      </p:sp>
      <p:sp>
        <p:nvSpPr>
          <p:cNvPr id="5" name="矩形 4">
            <a:extLst>
              <a:ext uri="{FF2B5EF4-FFF2-40B4-BE49-F238E27FC236}">
                <a16:creationId xmlns:a16="http://schemas.microsoft.com/office/drawing/2014/main" id="{3BC3E65C-CD35-4E8A-8CD5-98AC9B3DD1BA}"/>
              </a:ext>
            </a:extLst>
          </p:cNvPr>
          <p:cNvSpPr/>
          <p:nvPr/>
        </p:nvSpPr>
        <p:spPr>
          <a:xfrm>
            <a:off x="2207768" y="1839941"/>
            <a:ext cx="2125775" cy="400110"/>
          </a:xfrm>
          <a:prstGeom prst="rect">
            <a:avLst/>
          </a:prstGeom>
        </p:spPr>
        <p:txBody>
          <a:bodyPr wrap="none">
            <a:spAutoFit/>
          </a:bodyPr>
          <a:lstStyle/>
          <a:p>
            <a:r>
              <a:rPr lang="en-US" altLang="zh-CN" sz="2000" dirty="0">
                <a:solidFill>
                  <a:prstClr val="black"/>
                </a:solidFill>
                <a:latin typeface="Calibri" panose="020F0502020204030204" pitchFamily="34" charset="0"/>
                <a:cs typeface="Calibri" panose="020F0502020204030204" pitchFamily="34" charset="0"/>
              </a:rPr>
              <a:t>Smart</a:t>
            </a:r>
            <a:r>
              <a:rPr lang="en-US" altLang="zh-CN" sz="2000" dirty="0">
                <a:latin typeface="+mj-lt"/>
                <a:ea typeface="华文中宋" panose="02010600040101010101" pitchFamily="2" charset="-122"/>
              </a:rPr>
              <a:t> </a:t>
            </a:r>
            <a:r>
              <a:rPr lang="en-US" altLang="zh-CN" sz="2000" dirty="0">
                <a:solidFill>
                  <a:prstClr val="black"/>
                </a:solidFill>
                <a:latin typeface="Calibri" panose="020F0502020204030204" pitchFamily="34" charset="0"/>
                <a:cs typeface="Calibri" panose="020F0502020204030204" pitchFamily="34" charset="0"/>
              </a:rPr>
              <a:t>Surveillance</a:t>
            </a:r>
            <a:endParaRPr lang="zh-CN" altLang="en-US" sz="2000" dirty="0">
              <a:solidFill>
                <a:prstClr val="black"/>
              </a:solidFill>
              <a:latin typeface="Calibri" panose="020F0502020204030204" pitchFamily="34" charset="0"/>
              <a:cs typeface="Calibri" panose="020F0502020204030204" pitchFamily="34" charset="0"/>
            </a:endParaRPr>
          </a:p>
        </p:txBody>
      </p:sp>
      <p:sp>
        <p:nvSpPr>
          <p:cNvPr id="3" name="Rounded Rectangle 2">
            <a:extLst>
              <a:ext uri="{FF2B5EF4-FFF2-40B4-BE49-F238E27FC236}">
                <a16:creationId xmlns:a16="http://schemas.microsoft.com/office/drawing/2014/main" id="{946E6404-9A83-A74D-A86D-77F390F30D3C}"/>
              </a:ext>
            </a:extLst>
          </p:cNvPr>
          <p:cNvSpPr/>
          <p:nvPr/>
        </p:nvSpPr>
        <p:spPr>
          <a:xfrm>
            <a:off x="1952436" y="4059523"/>
            <a:ext cx="8618015" cy="800403"/>
          </a:xfrm>
          <a:prstGeom prst="roundRect">
            <a:avLst/>
          </a:prstGeom>
          <a:noFill/>
          <a:ln w="19050">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Smart Decision Making,</a:t>
            </a:r>
            <a:r>
              <a:rPr lang="zh-CN" altLang="en-US" sz="2800" b="1" dirty="0">
                <a:solidFill>
                  <a:schemeClr val="tx1"/>
                </a:solidFill>
              </a:rPr>
              <a:t> </a:t>
            </a:r>
            <a:r>
              <a:rPr lang="en-US" altLang="zh-CN" sz="2800" b="1" dirty="0">
                <a:solidFill>
                  <a:schemeClr val="tx1"/>
                </a:solidFill>
              </a:rPr>
              <a:t>Automation, and Optimization</a:t>
            </a:r>
            <a:endParaRPr lang="en-US" sz="2800" b="1" dirty="0">
              <a:solidFill>
                <a:schemeClr val="tx1"/>
              </a:solidFill>
            </a:endParaRPr>
          </a:p>
        </p:txBody>
      </p:sp>
      <p:sp>
        <p:nvSpPr>
          <p:cNvPr id="28" name="Rounded Rectangle 27">
            <a:extLst>
              <a:ext uri="{FF2B5EF4-FFF2-40B4-BE49-F238E27FC236}">
                <a16:creationId xmlns:a16="http://schemas.microsoft.com/office/drawing/2014/main" id="{8E5840EF-8995-AC4A-85C5-C286341B65C7}"/>
              </a:ext>
            </a:extLst>
          </p:cNvPr>
          <p:cNvSpPr/>
          <p:nvPr/>
        </p:nvSpPr>
        <p:spPr>
          <a:xfrm>
            <a:off x="1952436" y="5585264"/>
            <a:ext cx="3318020" cy="800403"/>
          </a:xfrm>
          <a:prstGeom prst="roundRect">
            <a:avLst/>
          </a:prstGeom>
          <a:noFill/>
          <a:ln w="19050">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Big</a:t>
            </a:r>
            <a:r>
              <a:rPr lang="zh-CN" altLang="en-US" sz="2800" b="1" dirty="0">
                <a:solidFill>
                  <a:schemeClr val="tx1"/>
                </a:solidFill>
              </a:rPr>
              <a:t> </a:t>
            </a:r>
            <a:r>
              <a:rPr lang="en-US" altLang="zh-CN" sz="2800" b="1" dirty="0">
                <a:solidFill>
                  <a:schemeClr val="tx1"/>
                </a:solidFill>
              </a:rPr>
              <a:t>Data</a:t>
            </a:r>
            <a:endParaRPr lang="en-US" sz="2800" b="1" dirty="0">
              <a:solidFill>
                <a:schemeClr val="tx1"/>
              </a:solidFill>
            </a:endParaRPr>
          </a:p>
        </p:txBody>
      </p:sp>
      <p:sp>
        <p:nvSpPr>
          <p:cNvPr id="29" name="Rounded Rectangle 28">
            <a:extLst>
              <a:ext uri="{FF2B5EF4-FFF2-40B4-BE49-F238E27FC236}">
                <a16:creationId xmlns:a16="http://schemas.microsoft.com/office/drawing/2014/main" id="{B9334702-E1FC-EC49-A1FB-0E37C04B4FA3}"/>
              </a:ext>
            </a:extLst>
          </p:cNvPr>
          <p:cNvSpPr/>
          <p:nvPr/>
        </p:nvSpPr>
        <p:spPr>
          <a:xfrm>
            <a:off x="7055256" y="5585263"/>
            <a:ext cx="3510603" cy="800403"/>
          </a:xfrm>
          <a:prstGeom prst="roundRect">
            <a:avLst/>
          </a:prstGeom>
          <a:noFill/>
          <a:ln w="19050">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Deep Learning</a:t>
            </a:r>
          </a:p>
        </p:txBody>
      </p:sp>
      <p:sp>
        <p:nvSpPr>
          <p:cNvPr id="6" name="Up Arrow 5">
            <a:extLst>
              <a:ext uri="{FF2B5EF4-FFF2-40B4-BE49-F238E27FC236}">
                <a16:creationId xmlns:a16="http://schemas.microsoft.com/office/drawing/2014/main" id="{EAA05625-A63D-244F-9E4F-3D45D8AE7CF1}"/>
              </a:ext>
            </a:extLst>
          </p:cNvPr>
          <p:cNvSpPr/>
          <p:nvPr/>
        </p:nvSpPr>
        <p:spPr>
          <a:xfrm>
            <a:off x="3210235" y="4874844"/>
            <a:ext cx="638518" cy="699069"/>
          </a:xfrm>
          <a:prstGeom prst="upArrow">
            <a:avLst/>
          </a:prstGeom>
          <a:solidFill>
            <a:srgbClr val="892735"/>
          </a:solidFill>
          <a:ln>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灯片编号占位符 6">
            <a:extLst>
              <a:ext uri="{FF2B5EF4-FFF2-40B4-BE49-F238E27FC236}">
                <a16:creationId xmlns:a16="http://schemas.microsoft.com/office/drawing/2014/main" id="{6595039B-1C45-446B-A56C-D801BEA6AB3E}"/>
              </a:ext>
            </a:extLst>
          </p:cNvPr>
          <p:cNvSpPr>
            <a:spLocks noGrp="1"/>
          </p:cNvSpPr>
          <p:nvPr>
            <p:ph type="sldNum" sz="quarter" idx="12"/>
          </p:nvPr>
        </p:nvSpPr>
        <p:spPr/>
        <p:txBody>
          <a:bodyPr/>
          <a:lstStyle/>
          <a:p>
            <a:fld id="{A2A37B57-FC7C-4350-A1D1-1F250F81A486}" type="slidenum">
              <a:rPr lang="zh-CN" altLang="en-US" smtClean="0"/>
              <a:t>2</a:t>
            </a:fld>
            <a:endParaRPr lang="zh-CN" altLang="en-US"/>
          </a:p>
        </p:txBody>
      </p:sp>
      <p:sp>
        <p:nvSpPr>
          <p:cNvPr id="25" name="Up Arrow 5">
            <a:extLst>
              <a:ext uri="{FF2B5EF4-FFF2-40B4-BE49-F238E27FC236}">
                <a16:creationId xmlns:a16="http://schemas.microsoft.com/office/drawing/2014/main" id="{C406C732-FDE1-479B-92F5-ED573FA24E65}"/>
              </a:ext>
            </a:extLst>
          </p:cNvPr>
          <p:cNvSpPr/>
          <p:nvPr/>
        </p:nvSpPr>
        <p:spPr>
          <a:xfrm>
            <a:off x="8491298" y="4871205"/>
            <a:ext cx="638518" cy="699069"/>
          </a:xfrm>
          <a:prstGeom prst="upArrow">
            <a:avLst/>
          </a:prstGeom>
          <a:solidFill>
            <a:srgbClr val="892735"/>
          </a:solidFill>
          <a:ln>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36342" y="20835"/>
            <a:ext cx="3235569" cy="631086"/>
          </a:xfrm>
          <a:prstGeom prst="rect">
            <a:avLst/>
          </a:prstGeom>
        </p:spPr>
      </p:pic>
      <p:sp>
        <p:nvSpPr>
          <p:cNvPr id="2" name="灯片编号占位符 1">
            <a:extLst>
              <a:ext uri="{FF2B5EF4-FFF2-40B4-BE49-F238E27FC236}">
                <a16:creationId xmlns:a16="http://schemas.microsoft.com/office/drawing/2014/main" id="{D33B0438-1FA7-4BE4-89C1-1BA943E0B528}"/>
              </a:ext>
            </a:extLst>
          </p:cNvPr>
          <p:cNvSpPr>
            <a:spLocks noGrp="1"/>
          </p:cNvSpPr>
          <p:nvPr>
            <p:ph type="sldNum" sz="quarter" idx="12"/>
          </p:nvPr>
        </p:nvSpPr>
        <p:spPr/>
        <p:txBody>
          <a:bodyPr/>
          <a:lstStyle/>
          <a:p>
            <a:fld id="{A2A37B57-FC7C-4350-A1D1-1F250F81A486}" type="slidenum">
              <a:rPr lang="zh-CN" altLang="en-US" smtClean="0"/>
              <a:t>3</a:t>
            </a:fld>
            <a:endParaRPr lang="zh-CN" altLang="en-US" dirty="0"/>
          </a:p>
        </p:txBody>
      </p:sp>
      <p:sp>
        <p:nvSpPr>
          <p:cNvPr id="11" name="标题 1">
            <a:extLst>
              <a:ext uri="{FF2B5EF4-FFF2-40B4-BE49-F238E27FC236}">
                <a16:creationId xmlns:a16="http://schemas.microsoft.com/office/drawing/2014/main" id="{09A223EE-760D-45E7-9F34-D99FCBA6271B}"/>
              </a:ext>
            </a:extLst>
          </p:cNvPr>
          <p:cNvSpPr txBox="1">
            <a:spLocks/>
          </p:cNvSpPr>
          <p:nvPr/>
        </p:nvSpPr>
        <p:spPr>
          <a:xfrm>
            <a:off x="1404512" y="469656"/>
            <a:ext cx="9448563"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effectLst>
                  <a:outerShdw blurRad="38100" dist="38100" dir="2700000" algn="tl">
                    <a:srgbClr val="C0C0C0"/>
                  </a:outerShdw>
                </a:effectLst>
                <a:latin typeface="Calibri" panose="020F0502020204030204" pitchFamily="34" charset="0"/>
                <a:ea typeface="MS PGothic" pitchFamily="34" charset="-128"/>
                <a:cs typeface="Calibri" panose="020F0502020204030204" pitchFamily="34" charset="0"/>
              </a:rPr>
              <a:t>From Cloud Intelligence to Edge Intelligence</a:t>
            </a:r>
          </a:p>
        </p:txBody>
      </p:sp>
      <p:sp>
        <p:nvSpPr>
          <p:cNvPr id="21" name="内容占位符 2">
            <a:extLst>
              <a:ext uri="{FF2B5EF4-FFF2-40B4-BE49-F238E27FC236}">
                <a16:creationId xmlns:a16="http://schemas.microsoft.com/office/drawing/2014/main" id="{03C0B3F6-FD20-6049-8564-6FBF1FB58C39}"/>
              </a:ext>
            </a:extLst>
          </p:cNvPr>
          <p:cNvSpPr txBox="1">
            <a:spLocks/>
          </p:cNvSpPr>
          <p:nvPr/>
        </p:nvSpPr>
        <p:spPr>
          <a:xfrm>
            <a:off x="1757473" y="1506667"/>
            <a:ext cx="8617424" cy="49783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dirty="0"/>
          </a:p>
        </p:txBody>
      </p:sp>
      <p:sp>
        <p:nvSpPr>
          <p:cNvPr id="35" name="矩形 34">
            <a:extLst>
              <a:ext uri="{FF2B5EF4-FFF2-40B4-BE49-F238E27FC236}">
                <a16:creationId xmlns:a16="http://schemas.microsoft.com/office/drawing/2014/main" id="{C09F65D5-0E90-4D3A-92C2-5016489BE8E9}"/>
              </a:ext>
            </a:extLst>
          </p:cNvPr>
          <p:cNvSpPr/>
          <p:nvPr/>
        </p:nvSpPr>
        <p:spPr>
          <a:xfrm>
            <a:off x="1372345" y="1670445"/>
            <a:ext cx="2463751" cy="461665"/>
          </a:xfrm>
          <a:prstGeom prst="rect">
            <a:avLst/>
          </a:prstGeom>
        </p:spPr>
        <p:txBody>
          <a:bodyPr wrap="none">
            <a:spAutoFit/>
          </a:bodyPr>
          <a:lstStyle/>
          <a:p>
            <a:r>
              <a:rPr lang="en-US" altLang="zh-CN" sz="2400" b="1" dirty="0">
                <a:cs typeface="Times New Roman" panose="02020603050405020304" pitchFamily="18" charset="0"/>
              </a:rPr>
              <a:t>Cloud Intelligence</a:t>
            </a:r>
            <a:endParaRPr lang="zh-CN" altLang="en-US" sz="2400" b="1" dirty="0">
              <a:cs typeface="Times New Roman" panose="02020603050405020304" pitchFamily="18" charset="0"/>
            </a:endParaRPr>
          </a:p>
        </p:txBody>
      </p:sp>
      <p:grpSp>
        <p:nvGrpSpPr>
          <p:cNvPr id="36" name="组合 35">
            <a:extLst>
              <a:ext uri="{FF2B5EF4-FFF2-40B4-BE49-F238E27FC236}">
                <a16:creationId xmlns:a16="http://schemas.microsoft.com/office/drawing/2014/main" id="{2D56A64A-272C-4C0F-950A-C91C9D06571C}"/>
              </a:ext>
            </a:extLst>
          </p:cNvPr>
          <p:cNvGrpSpPr/>
          <p:nvPr/>
        </p:nvGrpSpPr>
        <p:grpSpPr>
          <a:xfrm>
            <a:off x="8017164" y="5195120"/>
            <a:ext cx="2195981" cy="962778"/>
            <a:chOff x="4175320" y="4779975"/>
            <a:chExt cx="2829410" cy="1183819"/>
          </a:xfrm>
        </p:grpSpPr>
        <p:sp>
          <p:nvSpPr>
            <p:cNvPr id="37" name="右箭头 21">
              <a:extLst>
                <a:ext uri="{FF2B5EF4-FFF2-40B4-BE49-F238E27FC236}">
                  <a16:creationId xmlns:a16="http://schemas.microsoft.com/office/drawing/2014/main" id="{A9F9F142-4E05-4EC9-BA1F-029246185E17}"/>
                </a:ext>
              </a:extLst>
            </p:cNvPr>
            <p:cNvSpPr/>
            <p:nvPr/>
          </p:nvSpPr>
          <p:spPr>
            <a:xfrm rot="16200000">
              <a:off x="5442670" y="4503639"/>
              <a:ext cx="358556" cy="911227"/>
            </a:xfrm>
            <a:prstGeom prst="rightArrow">
              <a:avLst/>
            </a:prstGeom>
            <a:noFill/>
            <a:ln>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endParaRPr>
            </a:p>
          </p:txBody>
        </p:sp>
        <p:grpSp>
          <p:nvGrpSpPr>
            <p:cNvPr id="38" name="组合 37">
              <a:extLst>
                <a:ext uri="{FF2B5EF4-FFF2-40B4-BE49-F238E27FC236}">
                  <a16:creationId xmlns:a16="http://schemas.microsoft.com/office/drawing/2014/main" id="{C0CBE0F1-E015-4839-BBD8-6301F82EE02B}"/>
                </a:ext>
              </a:extLst>
            </p:cNvPr>
            <p:cNvGrpSpPr/>
            <p:nvPr/>
          </p:nvGrpSpPr>
          <p:grpSpPr>
            <a:xfrm>
              <a:off x="4175320" y="5215709"/>
              <a:ext cx="2829410" cy="748085"/>
              <a:chOff x="4175320" y="5215709"/>
              <a:chExt cx="2829410" cy="748085"/>
            </a:xfrm>
          </p:grpSpPr>
          <p:pic>
            <p:nvPicPr>
              <p:cNvPr id="39" name="图片 38" descr="绿色的标志&#10;&#10;描述已自动生成">
                <a:extLst>
                  <a:ext uri="{FF2B5EF4-FFF2-40B4-BE49-F238E27FC236}">
                    <a16:creationId xmlns:a16="http://schemas.microsoft.com/office/drawing/2014/main" id="{72A28CE6-7F06-43A0-B075-22BE86BC4A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847" t="12430" r="6797" b="19530"/>
              <a:stretch/>
            </p:blipFill>
            <p:spPr>
              <a:xfrm>
                <a:off x="4175320" y="5259949"/>
                <a:ext cx="777590" cy="669429"/>
              </a:xfrm>
              <a:prstGeom prst="rect">
                <a:avLst/>
              </a:prstGeom>
            </p:spPr>
          </p:pic>
          <p:pic>
            <p:nvPicPr>
              <p:cNvPr id="41" name="图片 40" descr="图片包含 游戏机, 画, 钟表&#10;&#10;描述已自动生成">
                <a:extLst>
                  <a:ext uri="{FF2B5EF4-FFF2-40B4-BE49-F238E27FC236}">
                    <a16:creationId xmlns:a16="http://schemas.microsoft.com/office/drawing/2014/main" id="{FF6544CB-9C96-4ACA-81BE-BCAA60D72E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4" r="9506"/>
              <a:stretch/>
            </p:blipFill>
            <p:spPr>
              <a:xfrm>
                <a:off x="4951277" y="5245461"/>
                <a:ext cx="842320" cy="718333"/>
              </a:xfrm>
              <a:prstGeom prst="rect">
                <a:avLst/>
              </a:prstGeom>
            </p:spPr>
          </p:pic>
          <p:pic>
            <p:nvPicPr>
              <p:cNvPr id="42" name="图片 41" descr="图片包含 游戏机, 玩具, 乐高&#10;&#10;描述已自动生成">
                <a:extLst>
                  <a:ext uri="{FF2B5EF4-FFF2-40B4-BE49-F238E27FC236}">
                    <a16:creationId xmlns:a16="http://schemas.microsoft.com/office/drawing/2014/main" id="{C5123F44-4294-4FAA-A401-89F3166E6D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5898" y="5215709"/>
                <a:ext cx="1138832" cy="732648"/>
              </a:xfrm>
              <a:prstGeom prst="rect">
                <a:avLst/>
              </a:prstGeom>
            </p:spPr>
          </p:pic>
        </p:grpSp>
      </p:grpSp>
      <p:sp>
        <p:nvSpPr>
          <p:cNvPr id="43" name="右箭头 21">
            <a:extLst>
              <a:ext uri="{FF2B5EF4-FFF2-40B4-BE49-F238E27FC236}">
                <a16:creationId xmlns:a16="http://schemas.microsoft.com/office/drawing/2014/main" id="{02250109-5A77-4AE0-97B8-CEFA9E403602}"/>
              </a:ext>
            </a:extLst>
          </p:cNvPr>
          <p:cNvSpPr/>
          <p:nvPr/>
        </p:nvSpPr>
        <p:spPr>
          <a:xfrm rot="16200000">
            <a:off x="1671917" y="4179729"/>
            <a:ext cx="1335862" cy="785350"/>
          </a:xfrm>
          <a:prstGeom prst="rightArrow">
            <a:avLst/>
          </a:prstGeom>
          <a:noFill/>
          <a:ln>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chemeClr val="tx1"/>
              </a:solidFill>
            </a:endParaRPr>
          </a:p>
        </p:txBody>
      </p:sp>
      <p:grpSp>
        <p:nvGrpSpPr>
          <p:cNvPr id="44" name="组合 43">
            <a:extLst>
              <a:ext uri="{FF2B5EF4-FFF2-40B4-BE49-F238E27FC236}">
                <a16:creationId xmlns:a16="http://schemas.microsoft.com/office/drawing/2014/main" id="{FABC9407-2626-4431-B777-52F0EA779E0F}"/>
              </a:ext>
            </a:extLst>
          </p:cNvPr>
          <p:cNvGrpSpPr/>
          <p:nvPr/>
        </p:nvGrpSpPr>
        <p:grpSpPr>
          <a:xfrm>
            <a:off x="1486641" y="5384405"/>
            <a:ext cx="1925572" cy="962778"/>
            <a:chOff x="265159" y="4977015"/>
            <a:chExt cx="1925572" cy="962778"/>
          </a:xfrm>
        </p:grpSpPr>
        <p:pic>
          <p:nvPicPr>
            <p:cNvPr id="45" name="图片 44" descr="图片包含 游戏机, 桌子&#10;&#10;描述已自动生成">
              <a:extLst>
                <a:ext uri="{FF2B5EF4-FFF2-40B4-BE49-F238E27FC236}">
                  <a16:creationId xmlns:a16="http://schemas.microsoft.com/office/drawing/2014/main" id="{7011D021-FC59-4E8B-B151-114E330671F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524" t="31993" r="13321" b="32569"/>
            <a:stretch/>
          </p:blipFill>
          <p:spPr>
            <a:xfrm>
              <a:off x="265159" y="5254587"/>
              <a:ext cx="1146475" cy="539403"/>
            </a:xfrm>
            <a:prstGeom prst="rect">
              <a:avLst/>
            </a:prstGeom>
          </p:spPr>
        </p:pic>
        <p:pic>
          <p:nvPicPr>
            <p:cNvPr id="46" name="图片 45">
              <a:extLst>
                <a:ext uri="{FF2B5EF4-FFF2-40B4-BE49-F238E27FC236}">
                  <a16:creationId xmlns:a16="http://schemas.microsoft.com/office/drawing/2014/main" id="{F1F6ED69-AE36-4706-A04B-529EBBA11B94}"/>
                </a:ext>
              </a:extLst>
            </p:cNvPr>
            <p:cNvPicPr>
              <a:picLocks noChangeAspect="1"/>
            </p:cNvPicPr>
            <p:nvPr/>
          </p:nvPicPr>
          <p:blipFill>
            <a:blip r:embed="rId8"/>
            <a:stretch>
              <a:fillRect/>
            </a:stretch>
          </p:blipFill>
          <p:spPr>
            <a:xfrm>
              <a:off x="1405383" y="4977015"/>
              <a:ext cx="785348" cy="962778"/>
            </a:xfrm>
            <a:prstGeom prst="rect">
              <a:avLst/>
            </a:prstGeom>
          </p:spPr>
        </p:pic>
      </p:grpSp>
      <p:grpSp>
        <p:nvGrpSpPr>
          <p:cNvPr id="47" name="组合 46">
            <a:extLst>
              <a:ext uri="{FF2B5EF4-FFF2-40B4-BE49-F238E27FC236}">
                <a16:creationId xmlns:a16="http://schemas.microsoft.com/office/drawing/2014/main" id="{9F388B71-D81F-4F1B-94B8-90DEA8C208F7}"/>
              </a:ext>
            </a:extLst>
          </p:cNvPr>
          <p:cNvGrpSpPr/>
          <p:nvPr/>
        </p:nvGrpSpPr>
        <p:grpSpPr>
          <a:xfrm>
            <a:off x="1484667" y="2204892"/>
            <a:ext cx="2222319" cy="1532452"/>
            <a:chOff x="169189" y="2043112"/>
            <a:chExt cx="2222319" cy="1532452"/>
          </a:xfrm>
        </p:grpSpPr>
        <p:grpSp>
          <p:nvGrpSpPr>
            <p:cNvPr id="48" name="组合 47">
              <a:extLst>
                <a:ext uri="{FF2B5EF4-FFF2-40B4-BE49-F238E27FC236}">
                  <a16:creationId xmlns:a16="http://schemas.microsoft.com/office/drawing/2014/main" id="{6C584D16-3B35-41D7-BC1C-ED70B8624B86}"/>
                </a:ext>
              </a:extLst>
            </p:cNvPr>
            <p:cNvGrpSpPr/>
            <p:nvPr/>
          </p:nvGrpSpPr>
          <p:grpSpPr>
            <a:xfrm>
              <a:off x="195615" y="2043112"/>
              <a:ext cx="2195893" cy="1532452"/>
              <a:chOff x="195615" y="1840985"/>
              <a:chExt cx="2195893" cy="1532452"/>
            </a:xfrm>
          </p:grpSpPr>
          <p:pic>
            <p:nvPicPr>
              <p:cNvPr id="50" name="图片 8">
                <a:extLst>
                  <a:ext uri="{FF2B5EF4-FFF2-40B4-BE49-F238E27FC236}">
                    <a16:creationId xmlns:a16="http://schemas.microsoft.com/office/drawing/2014/main" id="{3F2E5D1B-DD39-4853-8A82-AF61F387639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64049" y="1966024"/>
                <a:ext cx="14493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圆角矩形 204">
                <a:extLst>
                  <a:ext uri="{FF2B5EF4-FFF2-40B4-BE49-F238E27FC236}">
                    <a16:creationId xmlns:a16="http://schemas.microsoft.com/office/drawing/2014/main" id="{9D93D7FA-97E6-43E8-A661-3F203C1CCCC4}"/>
                  </a:ext>
                </a:extLst>
              </p:cNvPr>
              <p:cNvSpPr>
                <a:spLocks noChangeArrowheads="1"/>
              </p:cNvSpPr>
              <p:nvPr/>
            </p:nvSpPr>
            <p:spPr bwMode="auto">
              <a:xfrm>
                <a:off x="195615" y="1840985"/>
                <a:ext cx="2195893" cy="1532452"/>
              </a:xfrm>
              <a:prstGeom prst="roundRect">
                <a:avLst>
                  <a:gd name="adj" fmla="val 3787"/>
                </a:avLst>
              </a:prstGeom>
              <a:noFill/>
              <a:ln w="38100">
                <a:solidFill>
                  <a:srgbClr val="892735"/>
                </a:solidFill>
                <a:round/>
                <a:headEnd/>
                <a:tailEnd/>
              </a:ln>
              <a:effectLst>
                <a:outerShdw blurRad="63500" sx="102000" sy="102000" algn="ctr" rotWithShape="0">
                  <a:srgbClr val="000000">
                    <a:alpha val="39999"/>
                  </a:srgbClr>
                </a:outerShdw>
              </a:effectLst>
            </p:spPr>
            <p:txBody>
              <a:bodyPr tIns="0" anchor="ctr"/>
              <a:lstStyle/>
              <a:p>
                <a:pPr algn="ctr">
                  <a:defRPr/>
                </a:pPr>
                <a:endParaRPr lang="zh-CN" altLang="en-US" b="1">
                  <a:solidFill>
                    <a:srgbClr val="6699FF"/>
                  </a:solidFill>
                  <a:latin typeface="Songti SC" panose="02010600040101010101" pitchFamily="2" charset="-122"/>
                  <a:ea typeface="Songti SC" panose="02010600040101010101" pitchFamily="2" charset="-122"/>
                </a:endParaRPr>
              </a:p>
            </p:txBody>
          </p:sp>
        </p:grpSp>
        <p:sp>
          <p:nvSpPr>
            <p:cNvPr id="49" name="矩形 48">
              <a:extLst>
                <a:ext uri="{FF2B5EF4-FFF2-40B4-BE49-F238E27FC236}">
                  <a16:creationId xmlns:a16="http://schemas.microsoft.com/office/drawing/2014/main" id="{2A0961CC-0461-4644-87BA-2DCC86643CF6}"/>
                </a:ext>
              </a:extLst>
            </p:cNvPr>
            <p:cNvSpPr/>
            <p:nvPr/>
          </p:nvSpPr>
          <p:spPr>
            <a:xfrm>
              <a:off x="169189" y="2043112"/>
              <a:ext cx="797013" cy="400110"/>
            </a:xfrm>
            <a:prstGeom prst="rect">
              <a:avLst/>
            </a:prstGeom>
          </p:spPr>
          <p:txBody>
            <a:bodyPr wrap="none">
              <a:spAutoFit/>
            </a:bodyPr>
            <a:lstStyle/>
            <a:p>
              <a:r>
                <a:rPr lang="en-US" altLang="zh-CN" sz="2000" b="1" dirty="0">
                  <a:cs typeface="Times New Roman" panose="02020603050405020304" pitchFamily="18" charset="0"/>
                </a:rPr>
                <a:t>Cloud</a:t>
              </a:r>
              <a:endParaRPr lang="zh-CN" altLang="en-US" b="1" dirty="0"/>
            </a:p>
          </p:txBody>
        </p:sp>
      </p:grpSp>
      <p:grpSp>
        <p:nvGrpSpPr>
          <p:cNvPr id="52" name="组合 51">
            <a:extLst>
              <a:ext uri="{FF2B5EF4-FFF2-40B4-BE49-F238E27FC236}">
                <a16:creationId xmlns:a16="http://schemas.microsoft.com/office/drawing/2014/main" id="{B571F8E8-F6CD-4C32-85F9-5318AAF2022E}"/>
              </a:ext>
            </a:extLst>
          </p:cNvPr>
          <p:cNvGrpSpPr/>
          <p:nvPr/>
        </p:nvGrpSpPr>
        <p:grpSpPr>
          <a:xfrm>
            <a:off x="7963361" y="1617280"/>
            <a:ext cx="2413317" cy="1885069"/>
            <a:chOff x="4432369" y="1455499"/>
            <a:chExt cx="2413317" cy="1885069"/>
          </a:xfrm>
        </p:grpSpPr>
        <p:grpSp>
          <p:nvGrpSpPr>
            <p:cNvPr id="53" name="组合 52">
              <a:extLst>
                <a:ext uri="{FF2B5EF4-FFF2-40B4-BE49-F238E27FC236}">
                  <a16:creationId xmlns:a16="http://schemas.microsoft.com/office/drawing/2014/main" id="{190A370C-72E7-48FB-A30A-10CDE38EC892}"/>
                </a:ext>
              </a:extLst>
            </p:cNvPr>
            <p:cNvGrpSpPr/>
            <p:nvPr/>
          </p:nvGrpSpPr>
          <p:grpSpPr>
            <a:xfrm>
              <a:off x="4432369" y="1455499"/>
              <a:ext cx="2413317" cy="1885069"/>
              <a:chOff x="4432369" y="1253372"/>
              <a:chExt cx="2413317" cy="1885069"/>
            </a:xfrm>
          </p:grpSpPr>
          <p:grpSp>
            <p:nvGrpSpPr>
              <p:cNvPr id="55" name="组合 54">
                <a:extLst>
                  <a:ext uri="{FF2B5EF4-FFF2-40B4-BE49-F238E27FC236}">
                    <a16:creationId xmlns:a16="http://schemas.microsoft.com/office/drawing/2014/main" id="{F2413A84-D139-472C-B543-F82E84E2CE48}"/>
                  </a:ext>
                </a:extLst>
              </p:cNvPr>
              <p:cNvGrpSpPr/>
              <p:nvPr/>
            </p:nvGrpSpPr>
            <p:grpSpPr>
              <a:xfrm>
                <a:off x="4432369" y="1768236"/>
                <a:ext cx="2399752" cy="1112640"/>
                <a:chOff x="4432369" y="1768236"/>
                <a:chExt cx="2399752" cy="1112640"/>
              </a:xfrm>
            </p:grpSpPr>
            <p:pic>
              <p:nvPicPr>
                <p:cNvPr id="58" name="图片 8">
                  <a:extLst>
                    <a:ext uri="{FF2B5EF4-FFF2-40B4-BE49-F238E27FC236}">
                      <a16:creationId xmlns:a16="http://schemas.microsoft.com/office/drawing/2014/main" id="{D576F1B6-71D6-4ED7-9EAE-7C8883F3E06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97254" y="1768236"/>
                  <a:ext cx="14493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圆角矩形 204">
                  <a:extLst>
                    <a:ext uri="{FF2B5EF4-FFF2-40B4-BE49-F238E27FC236}">
                      <a16:creationId xmlns:a16="http://schemas.microsoft.com/office/drawing/2014/main" id="{12843565-DD5F-4B40-8D78-20E190011368}"/>
                    </a:ext>
                  </a:extLst>
                </p:cNvPr>
                <p:cNvSpPr>
                  <a:spLocks noChangeArrowheads="1"/>
                </p:cNvSpPr>
                <p:nvPr/>
              </p:nvSpPr>
              <p:spPr bwMode="auto">
                <a:xfrm>
                  <a:off x="4432369" y="1802652"/>
                  <a:ext cx="2399752" cy="1078224"/>
                </a:xfrm>
                <a:prstGeom prst="roundRect">
                  <a:avLst>
                    <a:gd name="adj" fmla="val 3787"/>
                  </a:avLst>
                </a:prstGeom>
                <a:noFill/>
                <a:ln w="38100">
                  <a:solidFill>
                    <a:srgbClr val="D3D3F7"/>
                  </a:solidFill>
                  <a:round/>
                  <a:headEnd/>
                  <a:tailEnd/>
                </a:ln>
                <a:effectLst>
                  <a:outerShdw blurRad="63500" sx="102000" sy="102000" algn="ctr" rotWithShape="0">
                    <a:srgbClr val="000000">
                      <a:alpha val="39999"/>
                    </a:srgbClr>
                  </a:outerShdw>
                </a:effectLst>
              </p:spPr>
              <p:txBody>
                <a:bodyPr tIns="0" anchor="ctr"/>
                <a:lstStyle/>
                <a:p>
                  <a:pPr algn="ctr">
                    <a:defRPr/>
                  </a:pPr>
                  <a:endParaRPr lang="zh-CN" altLang="en-US" b="1">
                    <a:solidFill>
                      <a:srgbClr val="6699FF"/>
                    </a:solidFill>
                    <a:latin typeface="Songti SC" panose="02010600040101010101" pitchFamily="2" charset="-122"/>
                    <a:ea typeface="Songti SC" panose="02010600040101010101" pitchFamily="2" charset="-122"/>
                  </a:endParaRPr>
                </a:p>
              </p:txBody>
            </p:sp>
          </p:grpSp>
          <p:sp>
            <p:nvSpPr>
              <p:cNvPr id="56" name="矩形 55">
                <a:extLst>
                  <a:ext uri="{FF2B5EF4-FFF2-40B4-BE49-F238E27FC236}">
                    <a16:creationId xmlns:a16="http://schemas.microsoft.com/office/drawing/2014/main" id="{F95FB123-9201-4055-AC33-C932484D9AF6}"/>
                  </a:ext>
                </a:extLst>
              </p:cNvPr>
              <p:cNvSpPr/>
              <p:nvPr/>
            </p:nvSpPr>
            <p:spPr>
              <a:xfrm>
                <a:off x="4506776" y="1253372"/>
                <a:ext cx="2338910" cy="461665"/>
              </a:xfrm>
              <a:prstGeom prst="rect">
                <a:avLst/>
              </a:prstGeom>
            </p:spPr>
            <p:txBody>
              <a:bodyPr wrap="none">
                <a:spAutoFit/>
              </a:bodyPr>
              <a:lstStyle/>
              <a:p>
                <a:r>
                  <a:rPr lang="en-US" altLang="zh-CN" sz="2400" b="1" dirty="0">
                    <a:cs typeface="Times New Roman" panose="02020603050405020304" pitchFamily="18" charset="0"/>
                  </a:rPr>
                  <a:t>Edge Intelligence</a:t>
                </a:r>
                <a:endParaRPr lang="zh-CN" altLang="en-US" sz="2400" b="1" dirty="0">
                  <a:cs typeface="Times New Roman" panose="02020603050405020304" pitchFamily="18" charset="0"/>
                </a:endParaRPr>
              </a:p>
            </p:txBody>
          </p:sp>
          <p:sp>
            <p:nvSpPr>
              <p:cNvPr id="57" name="右箭头 21">
                <a:extLst>
                  <a:ext uri="{FF2B5EF4-FFF2-40B4-BE49-F238E27FC236}">
                    <a16:creationId xmlns:a16="http://schemas.microsoft.com/office/drawing/2014/main" id="{1099A966-7DA1-4582-9911-AEEC717F7C39}"/>
                  </a:ext>
                </a:extLst>
              </p:cNvPr>
              <p:cNvSpPr/>
              <p:nvPr/>
            </p:nvSpPr>
            <p:spPr>
              <a:xfrm rot="16200000">
                <a:off x="5484742" y="2871234"/>
                <a:ext cx="229307" cy="305107"/>
              </a:xfrm>
              <a:prstGeom prst="rightArrow">
                <a:avLst/>
              </a:prstGeom>
              <a:noFill/>
              <a:ln>
                <a:solidFill>
                  <a:srgbClr val="8927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endParaRPr>
              </a:p>
            </p:txBody>
          </p:sp>
        </p:grpSp>
        <p:sp>
          <p:nvSpPr>
            <p:cNvPr id="54" name="矩形 53">
              <a:extLst>
                <a:ext uri="{FF2B5EF4-FFF2-40B4-BE49-F238E27FC236}">
                  <a16:creationId xmlns:a16="http://schemas.microsoft.com/office/drawing/2014/main" id="{96DC8294-A1AA-4DE8-B7E8-003A2BBF4FCF}"/>
                </a:ext>
              </a:extLst>
            </p:cNvPr>
            <p:cNvSpPr/>
            <p:nvPr/>
          </p:nvSpPr>
          <p:spPr>
            <a:xfrm>
              <a:off x="4439737" y="2010693"/>
              <a:ext cx="797013" cy="400110"/>
            </a:xfrm>
            <a:prstGeom prst="rect">
              <a:avLst/>
            </a:prstGeom>
          </p:spPr>
          <p:txBody>
            <a:bodyPr wrap="none">
              <a:spAutoFit/>
            </a:bodyPr>
            <a:lstStyle/>
            <a:p>
              <a:r>
                <a:rPr lang="en-US" altLang="zh-CN" sz="2000" b="1" dirty="0">
                  <a:cs typeface="Times New Roman" panose="02020603050405020304" pitchFamily="18" charset="0"/>
                </a:rPr>
                <a:t>Cloud</a:t>
              </a:r>
              <a:endParaRPr lang="zh-CN" altLang="en-US" b="1" dirty="0"/>
            </a:p>
          </p:txBody>
        </p:sp>
      </p:grpSp>
      <p:grpSp>
        <p:nvGrpSpPr>
          <p:cNvPr id="60" name="组合 59">
            <a:extLst>
              <a:ext uri="{FF2B5EF4-FFF2-40B4-BE49-F238E27FC236}">
                <a16:creationId xmlns:a16="http://schemas.microsoft.com/office/drawing/2014/main" id="{F17E3592-1854-4457-8629-A311873D2DE4}"/>
              </a:ext>
            </a:extLst>
          </p:cNvPr>
          <p:cNvGrpSpPr/>
          <p:nvPr/>
        </p:nvGrpSpPr>
        <p:grpSpPr>
          <a:xfrm>
            <a:off x="7910933" y="3505815"/>
            <a:ext cx="2455881" cy="1622462"/>
            <a:chOff x="4467600" y="3344034"/>
            <a:chExt cx="2253530" cy="1622462"/>
          </a:xfrm>
        </p:grpSpPr>
        <p:grpSp>
          <p:nvGrpSpPr>
            <p:cNvPr id="61" name="组合 60">
              <a:extLst>
                <a:ext uri="{FF2B5EF4-FFF2-40B4-BE49-F238E27FC236}">
                  <a16:creationId xmlns:a16="http://schemas.microsoft.com/office/drawing/2014/main" id="{999CDF45-BD7E-42AB-AF43-99352717C281}"/>
                </a:ext>
              </a:extLst>
            </p:cNvPr>
            <p:cNvGrpSpPr/>
            <p:nvPr/>
          </p:nvGrpSpPr>
          <p:grpSpPr>
            <a:xfrm>
              <a:off x="4509362" y="3368825"/>
              <a:ext cx="2211768" cy="1597671"/>
              <a:chOff x="4509362" y="3166698"/>
              <a:chExt cx="2211768" cy="1597671"/>
            </a:xfrm>
          </p:grpSpPr>
          <p:sp>
            <p:nvSpPr>
              <p:cNvPr id="63" name="圆角矩形 204">
                <a:extLst>
                  <a:ext uri="{FF2B5EF4-FFF2-40B4-BE49-F238E27FC236}">
                    <a16:creationId xmlns:a16="http://schemas.microsoft.com/office/drawing/2014/main" id="{FCBDEF4E-9050-4455-B504-8E3EEF9789E8}"/>
                  </a:ext>
                </a:extLst>
              </p:cNvPr>
              <p:cNvSpPr>
                <a:spLocks noChangeArrowheads="1"/>
              </p:cNvSpPr>
              <p:nvPr/>
            </p:nvSpPr>
            <p:spPr bwMode="auto">
              <a:xfrm>
                <a:off x="4509362" y="3166698"/>
                <a:ext cx="2211768" cy="1597671"/>
              </a:xfrm>
              <a:prstGeom prst="roundRect">
                <a:avLst>
                  <a:gd name="adj" fmla="val 3787"/>
                </a:avLst>
              </a:prstGeom>
              <a:noFill/>
              <a:ln w="38100">
                <a:solidFill>
                  <a:srgbClr val="892735"/>
                </a:solidFill>
                <a:round/>
                <a:headEnd/>
                <a:tailEnd/>
              </a:ln>
              <a:effectLst>
                <a:outerShdw blurRad="63500" sx="102000" sy="102000" algn="ctr" rotWithShape="0">
                  <a:srgbClr val="000000">
                    <a:alpha val="39999"/>
                  </a:srgbClr>
                </a:outerShdw>
              </a:effectLst>
            </p:spPr>
            <p:txBody>
              <a:bodyPr tIns="0" anchor="ctr"/>
              <a:lstStyle/>
              <a:p>
                <a:pPr algn="ctr">
                  <a:defRPr/>
                </a:pPr>
                <a:endParaRPr lang="zh-CN" altLang="en-US" b="1">
                  <a:solidFill>
                    <a:srgbClr val="6699FF"/>
                  </a:solidFill>
                  <a:latin typeface="Songti SC" panose="02010600040101010101" pitchFamily="2" charset="-122"/>
                  <a:ea typeface="Songti SC" panose="02010600040101010101" pitchFamily="2" charset="-122"/>
                </a:endParaRPr>
              </a:p>
            </p:txBody>
          </p:sp>
          <p:pic>
            <p:nvPicPr>
              <p:cNvPr id="64" name="图片 59">
                <a:extLst>
                  <a:ext uri="{FF2B5EF4-FFF2-40B4-BE49-F238E27FC236}">
                    <a16:creationId xmlns:a16="http://schemas.microsoft.com/office/drawing/2014/main" id="{3033ACAF-E543-402B-B88D-FD53F99AAF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72873" y="3278359"/>
                <a:ext cx="507498" cy="79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57">
                <a:extLst>
                  <a:ext uri="{FF2B5EF4-FFF2-40B4-BE49-F238E27FC236}">
                    <a16:creationId xmlns:a16="http://schemas.microsoft.com/office/drawing/2014/main" id="{19823C5E-363E-4FA4-A157-17A9D77FD79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511688" y="3455156"/>
                <a:ext cx="6477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矩形 61">
              <a:extLst>
                <a:ext uri="{FF2B5EF4-FFF2-40B4-BE49-F238E27FC236}">
                  <a16:creationId xmlns:a16="http://schemas.microsoft.com/office/drawing/2014/main" id="{00E3AA9C-D4ED-4812-B107-D1E157CC6CE5}"/>
                </a:ext>
              </a:extLst>
            </p:cNvPr>
            <p:cNvSpPr/>
            <p:nvPr/>
          </p:nvSpPr>
          <p:spPr>
            <a:xfrm>
              <a:off x="4467600" y="3344034"/>
              <a:ext cx="727610" cy="400110"/>
            </a:xfrm>
            <a:prstGeom prst="rect">
              <a:avLst/>
            </a:prstGeom>
          </p:spPr>
          <p:txBody>
            <a:bodyPr wrap="square">
              <a:spAutoFit/>
            </a:bodyPr>
            <a:lstStyle/>
            <a:p>
              <a:r>
                <a:rPr lang="en-US" altLang="zh-CN" sz="2000" b="1" dirty="0">
                  <a:cs typeface="Times New Roman" panose="02020603050405020304" pitchFamily="18" charset="0"/>
                </a:rPr>
                <a:t>Edge</a:t>
              </a:r>
              <a:endParaRPr lang="zh-CN" altLang="en-US" b="1" dirty="0"/>
            </a:p>
          </p:txBody>
        </p:sp>
      </p:grpSp>
      <p:pic>
        <p:nvPicPr>
          <p:cNvPr id="66" name="Picture 18" descr="arrow1">
            <a:extLst>
              <a:ext uri="{FF2B5EF4-FFF2-40B4-BE49-F238E27FC236}">
                <a16:creationId xmlns:a16="http://schemas.microsoft.com/office/drawing/2014/main" id="{93C69E04-00FA-4620-9FB3-08C15729D24B}"/>
              </a:ext>
            </a:extLst>
          </p:cNvPr>
          <p:cNvPicPr>
            <a:picLocks noChangeAspect="1" noChangeArrowheads="1"/>
          </p:cNvPicPr>
          <p:nvPr/>
        </p:nvPicPr>
        <p:blipFill>
          <a:blip r:embed="rId12" cstate="print"/>
          <a:srcRect/>
          <a:stretch>
            <a:fillRect/>
          </a:stretch>
        </p:blipFill>
        <p:spPr bwMode="auto">
          <a:xfrm>
            <a:off x="4655595" y="2078945"/>
            <a:ext cx="2152136" cy="1578408"/>
          </a:xfrm>
          <a:prstGeom prst="rect">
            <a:avLst/>
          </a:prstGeom>
          <a:noFill/>
          <a:ln w="9525" algn="ctr">
            <a:noFill/>
            <a:miter lim="800000"/>
            <a:headEnd/>
            <a:tailEnd/>
          </a:ln>
          <a:effectLst>
            <a:outerShdw dist="63500" dir="3187806" algn="ctr" rotWithShape="0">
              <a:srgbClr val="4D4D4D">
                <a:alpha val="39999"/>
              </a:srgbClr>
            </a:outerShdw>
          </a:effectLst>
        </p:spPr>
      </p:pic>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A37CA065-C9DE-4C39-BDAD-8E737816A90E}"/>
                  </a:ext>
                </a:extLst>
              </p:cNvPr>
              <p:cNvSpPr txBox="1"/>
              <p:nvPr/>
            </p:nvSpPr>
            <p:spPr>
              <a:xfrm>
                <a:off x="4715064" y="4112001"/>
                <a:ext cx="2592062" cy="1477328"/>
              </a:xfrm>
              <a:prstGeom prst="rect">
                <a:avLst/>
              </a:prstGeom>
              <a:noFill/>
              <a:ln w="12700">
                <a:noFill/>
              </a:ln>
            </p:spPr>
            <p:txBody>
              <a:bodyPr wrap="square" rtlCol="0">
                <a:spAutoFit/>
              </a:bodyPr>
              <a:lstStyle/>
              <a:p>
                <a:pPr marL="179388" indent="-179388" fontAlgn="ctr">
                  <a:buFont typeface="Arial" panose="020B0604020202020204" pitchFamily="34" charset="0"/>
                  <a:buChar char="•"/>
                </a:pPr>
                <a:r>
                  <a:rPr lang="en-US" altLang="zh-CN" b="1" dirty="0"/>
                  <a:t>Save bandwidth</a:t>
                </a:r>
              </a:p>
              <a:p>
                <a:pPr fontAlgn="ctr"/>
                <a:r>
                  <a:rPr lang="en-US" altLang="zh-CN" b="1" dirty="0"/>
                  <a:t>  </a:t>
                </a:r>
                <a:r>
                  <a:rPr lang="en-US" altLang="zh-CN" sz="1600" b="1" dirty="0">
                    <a:solidFill>
                      <a:srgbClr val="892735"/>
                    </a:solidFill>
                  </a:rPr>
                  <a:t>847 ZB</a:t>
                </a:r>
                <a:r>
                  <a:rPr lang="en-US" altLang="zh-CN" sz="1600" b="1" dirty="0"/>
                  <a:t> vs. </a:t>
                </a:r>
                <a:r>
                  <a:rPr lang="en-US" altLang="zh-CN" sz="1600" b="1" dirty="0">
                    <a:solidFill>
                      <a:srgbClr val="892735"/>
                    </a:solidFill>
                  </a:rPr>
                  <a:t>19.5 ZB</a:t>
                </a:r>
                <a:r>
                  <a:rPr lang="en-US" altLang="zh-CN" sz="1600" b="1" dirty="0"/>
                  <a:t> Per Year</a:t>
                </a:r>
                <a:endParaRPr lang="zh-CN" altLang="zh-CN" sz="1600" b="1" dirty="0"/>
              </a:p>
              <a:p>
                <a:pPr marL="179388" indent="-179388" fontAlgn="ctr">
                  <a:buFont typeface="Arial" panose="020B0604020202020204" pitchFamily="34" charset="0"/>
                  <a:buChar char="•"/>
                </a:pPr>
                <a:r>
                  <a:rPr lang="en-US" altLang="zh-CN" b="1" dirty="0"/>
                  <a:t>Reduce latency</a:t>
                </a:r>
              </a:p>
              <a:p>
                <a:pPr fontAlgn="ctr"/>
                <a:r>
                  <a:rPr lang="en-US" altLang="zh-CN" b="1" dirty="0">
                    <a:solidFill>
                      <a:srgbClr val="892735"/>
                    </a:solidFill>
                  </a:rPr>
                  <a:t> </a:t>
                </a:r>
                <a14:m>
                  <m:oMath xmlns:m="http://schemas.openxmlformats.org/officeDocument/2006/math">
                    <m:r>
                      <a:rPr lang="en-US" altLang="zh-CN" b="1" i="1" dirty="0" smtClean="0">
                        <a:solidFill>
                          <a:srgbClr val="892735"/>
                        </a:solidFill>
                        <a:latin typeface="Cambria Math" panose="02040503050406030204" pitchFamily="18" charset="0"/>
                      </a:rPr>
                      <m:t>𝒔</m:t>
                    </m:r>
                  </m:oMath>
                </a14:m>
                <a:r>
                  <a:rPr lang="en-US" altLang="zh-CN" b="1" dirty="0">
                    <a:solidFill>
                      <a:srgbClr val="892735"/>
                    </a:solidFill>
                  </a:rPr>
                  <a:t>-level</a:t>
                </a:r>
                <a:r>
                  <a:rPr lang="en-US" altLang="zh-CN" b="1" dirty="0"/>
                  <a:t> to </a:t>
                </a:r>
                <a14:m>
                  <m:oMath xmlns:m="http://schemas.openxmlformats.org/officeDocument/2006/math">
                    <m:r>
                      <a:rPr lang="en-US" altLang="zh-CN" b="1" i="0" smtClean="0">
                        <a:solidFill>
                          <a:srgbClr val="892735"/>
                        </a:solidFill>
                        <a:latin typeface="Cambria Math" panose="02040503050406030204" pitchFamily="18" charset="0"/>
                      </a:rPr>
                      <m:t>𝐦𝐬</m:t>
                    </m:r>
                    <m:r>
                      <a:rPr lang="en-US" altLang="zh-CN" b="1" i="0" smtClean="0">
                        <a:solidFill>
                          <a:srgbClr val="892735"/>
                        </a:solidFill>
                        <a:latin typeface="Cambria Math" panose="02040503050406030204" pitchFamily="18" charset="0"/>
                      </a:rPr>
                      <m:t>/</m:t>
                    </m:r>
                    <m:r>
                      <a:rPr lang="en-US" altLang="zh-CN" b="1" i="1" smtClean="0">
                        <a:solidFill>
                          <a:srgbClr val="892735"/>
                        </a:solidFill>
                        <a:latin typeface="Cambria Math" panose="02040503050406030204" pitchFamily="18" charset="0"/>
                      </a:rPr>
                      <m:t>𝝁</m:t>
                    </m:r>
                    <m:r>
                      <a:rPr lang="en-US" altLang="zh-CN" b="1" i="1" smtClean="0">
                        <a:solidFill>
                          <a:srgbClr val="892735"/>
                        </a:solidFill>
                        <a:latin typeface="Cambria Math" panose="02040503050406030204" pitchFamily="18" charset="0"/>
                      </a:rPr>
                      <m:t>𝒔</m:t>
                    </m:r>
                  </m:oMath>
                </a14:m>
                <a:r>
                  <a:rPr lang="en-US" altLang="zh-CN" b="1" dirty="0"/>
                  <a:t>-level</a:t>
                </a:r>
                <a:endParaRPr lang="zh-CN" altLang="zh-CN" b="1" dirty="0"/>
              </a:p>
              <a:p>
                <a:pPr marL="179388" indent="-179388" fontAlgn="ctr">
                  <a:buFont typeface="Arial" panose="020B0604020202020204" pitchFamily="34" charset="0"/>
                  <a:buChar char="•"/>
                </a:pPr>
                <a:r>
                  <a:rPr lang="en-US" altLang="zh-CN" b="1" dirty="0"/>
                  <a:t>Ensure privacy</a:t>
                </a:r>
                <a:endParaRPr lang="zh-CN" altLang="en-US" b="1" dirty="0"/>
              </a:p>
            </p:txBody>
          </p:sp>
        </mc:Choice>
        <mc:Fallback xmlns="">
          <p:sp>
            <p:nvSpPr>
              <p:cNvPr id="67" name="文本框 66">
                <a:extLst>
                  <a:ext uri="{FF2B5EF4-FFF2-40B4-BE49-F238E27FC236}">
                    <a16:creationId xmlns:a16="http://schemas.microsoft.com/office/drawing/2014/main" id="{A37CA065-C9DE-4C39-BDAD-8E737816A90E}"/>
                  </a:ext>
                </a:extLst>
              </p:cNvPr>
              <p:cNvSpPr txBox="1">
                <a:spLocks noRot="1" noChangeAspect="1" noMove="1" noResize="1" noEditPoints="1" noAdjustHandles="1" noChangeArrowheads="1" noChangeShapeType="1" noTextEdit="1"/>
              </p:cNvSpPr>
              <p:nvPr/>
            </p:nvSpPr>
            <p:spPr>
              <a:xfrm>
                <a:off x="4715064" y="4112001"/>
                <a:ext cx="2592062" cy="1477328"/>
              </a:xfrm>
              <a:prstGeom prst="rect">
                <a:avLst/>
              </a:prstGeom>
              <a:blipFill>
                <a:blip r:embed="rId13"/>
                <a:stretch>
                  <a:fillRect l="-1408" t="-2066" b="-6198"/>
                </a:stretch>
              </a:blipFill>
              <a:ln w="12700">
                <a:noFill/>
              </a:ln>
            </p:spPr>
            <p:txBody>
              <a:bodyPr/>
              <a:lstStyle/>
              <a:p>
                <a:r>
                  <a:rPr lang="zh-CN" altLang="en-US">
                    <a:noFill/>
                  </a:rPr>
                  <a:t> </a:t>
                </a:r>
              </a:p>
            </p:txBody>
          </p:sp>
        </mc:Fallback>
      </mc:AlternateContent>
      <p:sp>
        <p:nvSpPr>
          <p:cNvPr id="68" name="矩形 67">
            <a:extLst>
              <a:ext uri="{FF2B5EF4-FFF2-40B4-BE49-F238E27FC236}">
                <a16:creationId xmlns:a16="http://schemas.microsoft.com/office/drawing/2014/main" id="{7FD4BE76-0FDE-4A2F-8189-689BA018F229}"/>
              </a:ext>
            </a:extLst>
          </p:cNvPr>
          <p:cNvSpPr/>
          <p:nvPr/>
        </p:nvSpPr>
        <p:spPr>
          <a:xfrm>
            <a:off x="8294994" y="2725535"/>
            <a:ext cx="1799082" cy="541046"/>
          </a:xfrm>
          <a:prstGeom prst="rect">
            <a:avLst/>
          </a:prstGeom>
        </p:spPr>
        <p:txBody>
          <a:bodyPr wrap="none">
            <a:spAutoFit/>
          </a:bodyPr>
          <a:lstStyle/>
          <a:p>
            <a:pPr algn="ctr">
              <a:lnSpc>
                <a:spcPct val="80000"/>
              </a:lnSpc>
            </a:pPr>
            <a:r>
              <a:rPr lang="en-US" altLang="zh-CN" dirty="0">
                <a:solidFill>
                  <a:srgbClr val="892735"/>
                </a:solidFill>
                <a:cs typeface="Times New Roman" panose="02020603050405020304" pitchFamily="18" charset="0"/>
              </a:rPr>
              <a:t>Model Training &amp;</a:t>
            </a:r>
          </a:p>
          <a:p>
            <a:pPr algn="ctr">
              <a:lnSpc>
                <a:spcPct val="80000"/>
              </a:lnSpc>
            </a:pPr>
            <a:r>
              <a:rPr lang="en-US" altLang="zh-CN" dirty="0">
                <a:solidFill>
                  <a:srgbClr val="892735"/>
                </a:solidFill>
                <a:cs typeface="Times New Roman" panose="02020603050405020304" pitchFamily="18" charset="0"/>
              </a:rPr>
              <a:t>Inference</a:t>
            </a:r>
            <a:endParaRPr lang="zh-CN" altLang="en-US" dirty="0">
              <a:solidFill>
                <a:srgbClr val="892735"/>
              </a:solidFill>
              <a:cs typeface="Times New Roman" panose="02020603050405020304" pitchFamily="18" charset="0"/>
            </a:endParaRPr>
          </a:p>
        </p:txBody>
      </p:sp>
      <p:sp>
        <p:nvSpPr>
          <p:cNvPr id="69" name="矩形 68">
            <a:extLst>
              <a:ext uri="{FF2B5EF4-FFF2-40B4-BE49-F238E27FC236}">
                <a16:creationId xmlns:a16="http://schemas.microsoft.com/office/drawing/2014/main" id="{F149C8D9-3647-4BF1-9AC4-1BEB27685E8D}"/>
              </a:ext>
            </a:extLst>
          </p:cNvPr>
          <p:cNvSpPr/>
          <p:nvPr/>
        </p:nvSpPr>
        <p:spPr>
          <a:xfrm>
            <a:off x="8294994" y="4496000"/>
            <a:ext cx="1799082" cy="541046"/>
          </a:xfrm>
          <a:prstGeom prst="rect">
            <a:avLst/>
          </a:prstGeom>
        </p:spPr>
        <p:txBody>
          <a:bodyPr wrap="none">
            <a:spAutoFit/>
          </a:bodyPr>
          <a:lstStyle/>
          <a:p>
            <a:pPr algn="ctr">
              <a:lnSpc>
                <a:spcPct val="80000"/>
              </a:lnSpc>
            </a:pPr>
            <a:r>
              <a:rPr lang="en-US" altLang="zh-CN" dirty="0">
                <a:solidFill>
                  <a:srgbClr val="892735"/>
                </a:solidFill>
                <a:cs typeface="Times New Roman" panose="02020603050405020304" pitchFamily="18" charset="0"/>
              </a:rPr>
              <a:t>Model Training &amp;</a:t>
            </a:r>
          </a:p>
          <a:p>
            <a:pPr algn="ctr">
              <a:lnSpc>
                <a:spcPct val="80000"/>
              </a:lnSpc>
            </a:pPr>
            <a:r>
              <a:rPr lang="en-US" altLang="zh-CN" dirty="0">
                <a:solidFill>
                  <a:srgbClr val="892735"/>
                </a:solidFill>
                <a:cs typeface="Times New Roman" panose="02020603050405020304" pitchFamily="18" charset="0"/>
              </a:rPr>
              <a:t>Inference</a:t>
            </a:r>
            <a:endParaRPr lang="zh-CN" altLang="en-US" dirty="0">
              <a:solidFill>
                <a:srgbClr val="892735"/>
              </a:solidFill>
              <a:cs typeface="Times New Roman" panose="02020603050405020304" pitchFamily="18" charset="0"/>
            </a:endParaRPr>
          </a:p>
        </p:txBody>
      </p:sp>
      <p:sp>
        <p:nvSpPr>
          <p:cNvPr id="70" name="矩形 69">
            <a:extLst>
              <a:ext uri="{FF2B5EF4-FFF2-40B4-BE49-F238E27FC236}">
                <a16:creationId xmlns:a16="http://schemas.microsoft.com/office/drawing/2014/main" id="{84905C5F-C326-42D6-B487-00451D87E7F3}"/>
              </a:ext>
            </a:extLst>
          </p:cNvPr>
          <p:cNvSpPr/>
          <p:nvPr/>
        </p:nvSpPr>
        <p:spPr>
          <a:xfrm>
            <a:off x="1748821" y="3169472"/>
            <a:ext cx="1799082" cy="541046"/>
          </a:xfrm>
          <a:prstGeom prst="rect">
            <a:avLst/>
          </a:prstGeom>
        </p:spPr>
        <p:txBody>
          <a:bodyPr wrap="none">
            <a:spAutoFit/>
          </a:bodyPr>
          <a:lstStyle/>
          <a:p>
            <a:pPr algn="ctr">
              <a:lnSpc>
                <a:spcPct val="80000"/>
              </a:lnSpc>
            </a:pPr>
            <a:r>
              <a:rPr lang="en-US" altLang="zh-CN" dirty="0">
                <a:solidFill>
                  <a:srgbClr val="892735"/>
                </a:solidFill>
                <a:cs typeface="Times New Roman" panose="02020603050405020304" pitchFamily="18" charset="0"/>
              </a:rPr>
              <a:t>Model Training &amp;</a:t>
            </a:r>
          </a:p>
          <a:p>
            <a:pPr algn="ctr">
              <a:lnSpc>
                <a:spcPct val="80000"/>
              </a:lnSpc>
            </a:pPr>
            <a:r>
              <a:rPr lang="en-US" altLang="zh-CN" dirty="0">
                <a:solidFill>
                  <a:srgbClr val="892735"/>
                </a:solidFill>
                <a:cs typeface="Times New Roman" panose="02020603050405020304" pitchFamily="18" charset="0"/>
              </a:rPr>
              <a:t>Inference</a:t>
            </a:r>
            <a:endParaRPr lang="zh-CN" altLang="en-US" dirty="0">
              <a:solidFill>
                <a:srgbClr val="892735"/>
              </a:solidFill>
              <a:cs typeface="Times New Roman" panose="02020603050405020304" pitchFamily="18" charset="0"/>
            </a:endParaRPr>
          </a:p>
        </p:txBody>
      </p:sp>
      <p:pic>
        <p:nvPicPr>
          <p:cNvPr id="71" name="图片 19">
            <a:extLst>
              <a:ext uri="{FF2B5EF4-FFF2-40B4-BE49-F238E27FC236}">
                <a16:creationId xmlns:a16="http://schemas.microsoft.com/office/drawing/2014/main" id="{8D13058A-A888-411C-AF27-F6D79AFD936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9762669" y="3880576"/>
            <a:ext cx="383940" cy="50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2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3" name="灯片编号占位符 2">
            <a:extLst>
              <a:ext uri="{FF2B5EF4-FFF2-40B4-BE49-F238E27FC236}">
                <a16:creationId xmlns:a16="http://schemas.microsoft.com/office/drawing/2014/main" id="{D75B683E-4A45-4DF6-A0F5-4BDD6F6B6D99}"/>
              </a:ext>
            </a:extLst>
          </p:cNvPr>
          <p:cNvSpPr>
            <a:spLocks noGrp="1"/>
          </p:cNvSpPr>
          <p:nvPr>
            <p:ph type="sldNum" sz="quarter" idx="12"/>
          </p:nvPr>
        </p:nvSpPr>
        <p:spPr/>
        <p:txBody>
          <a:bodyPr/>
          <a:lstStyle/>
          <a:p>
            <a:fld id="{A2A37B57-FC7C-4350-A1D1-1F250F81A486}" type="slidenum">
              <a:rPr lang="zh-CN" altLang="en-US" smtClean="0"/>
              <a:t>4</a:t>
            </a:fld>
            <a:endParaRPr lang="zh-CN" altLang="en-US" dirty="0"/>
          </a:p>
        </p:txBody>
      </p:sp>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effectLst>
                  <a:outerShdw blurRad="38100" dist="38100" dir="2700000" algn="tl">
                    <a:srgbClr val="C0C0C0"/>
                  </a:outerShdw>
                </a:effectLst>
                <a:latin typeface="Calibri" panose="020F0502020204030204" pitchFamily="34" charset="0"/>
                <a:cs typeface="Calibri" panose="020F0502020204030204" pitchFamily="34" charset="0"/>
              </a:rPr>
              <a:t>Incentive Mechanism for Edge Learning</a:t>
            </a:r>
            <a:endParaRPr lang="en-US" altLang="en-US" sz="40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4404E5F6-1BD5-4818-8D81-2BE98742060B}"/>
              </a:ext>
            </a:extLst>
          </p:cNvPr>
          <p:cNvSpPr txBox="1"/>
          <p:nvPr/>
        </p:nvSpPr>
        <p:spPr>
          <a:xfrm>
            <a:off x="841744" y="1439443"/>
            <a:ext cx="10251558" cy="1200329"/>
          </a:xfrm>
          <a:prstGeom prst="rect">
            <a:avLst/>
          </a:prstGeom>
          <a:noFill/>
        </p:spPr>
        <p:txBody>
          <a:bodyPr wrap="square">
            <a:spAutoFit/>
          </a:bodyPr>
          <a:lstStyle/>
          <a:p>
            <a:pPr marL="457200" indent="-4572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Sustaining heterogeneous workers to participate distributed edge learning is difficult because huge costs are incurred when joining the system, which brings a need for incentive mechanisms.</a:t>
            </a:r>
          </a:p>
        </p:txBody>
      </p:sp>
      <p:pic>
        <p:nvPicPr>
          <p:cNvPr id="2" name="图片 1">
            <a:extLst>
              <a:ext uri="{FF2B5EF4-FFF2-40B4-BE49-F238E27FC236}">
                <a16:creationId xmlns:a16="http://schemas.microsoft.com/office/drawing/2014/main" id="{FCBDDA64-181F-4573-A4FC-89D4B67FAB91}"/>
              </a:ext>
            </a:extLst>
          </p:cNvPr>
          <p:cNvPicPr>
            <a:picLocks noChangeAspect="1"/>
          </p:cNvPicPr>
          <p:nvPr/>
        </p:nvPicPr>
        <p:blipFill>
          <a:blip r:embed="rId4"/>
          <a:stretch>
            <a:fillRect/>
          </a:stretch>
        </p:blipFill>
        <p:spPr>
          <a:xfrm>
            <a:off x="1098698" y="2615099"/>
            <a:ext cx="8406930" cy="3952964"/>
          </a:xfrm>
          <a:prstGeom prst="rect">
            <a:avLst/>
          </a:prstGeom>
        </p:spPr>
      </p:pic>
      <p:grpSp>
        <p:nvGrpSpPr>
          <p:cNvPr id="7" name="组合 6">
            <a:extLst>
              <a:ext uri="{FF2B5EF4-FFF2-40B4-BE49-F238E27FC236}">
                <a16:creationId xmlns:a16="http://schemas.microsoft.com/office/drawing/2014/main" id="{72A2C936-4C5F-4A52-B925-E1B3082B5AE5}"/>
              </a:ext>
            </a:extLst>
          </p:cNvPr>
          <p:cNvGrpSpPr/>
          <p:nvPr/>
        </p:nvGrpSpPr>
        <p:grpSpPr>
          <a:xfrm>
            <a:off x="8610600" y="2641852"/>
            <a:ext cx="2894065" cy="2001259"/>
            <a:chOff x="511176" y="3087816"/>
            <a:chExt cx="2894065" cy="2001259"/>
          </a:xfrm>
        </p:grpSpPr>
        <p:sp>
          <p:nvSpPr>
            <p:cNvPr id="9" name="文本框 8">
              <a:extLst>
                <a:ext uri="{FF2B5EF4-FFF2-40B4-BE49-F238E27FC236}">
                  <a16:creationId xmlns:a16="http://schemas.microsoft.com/office/drawing/2014/main" id="{D8482554-7E78-4A0C-BDB8-24371791921D}"/>
                </a:ext>
              </a:extLst>
            </p:cNvPr>
            <p:cNvSpPr txBox="1"/>
            <p:nvPr/>
          </p:nvSpPr>
          <p:spPr>
            <a:xfrm>
              <a:off x="511176" y="3704080"/>
              <a:ext cx="2779519" cy="1384995"/>
            </a:xfrm>
            <a:prstGeom prst="rect">
              <a:avLst/>
            </a:prstGeom>
            <a:noFill/>
          </p:spPr>
          <p:txBody>
            <a:bodyPr wrap="square">
              <a:spAutoFit/>
            </a:bodyPr>
            <a:lstStyle/>
            <a:p>
              <a:pPr marL="457200" indent="-457200">
                <a:buFont typeface="Arial" panose="020B0604020202020204" pitchFamily="34" charset="0"/>
                <a:buChar char="•"/>
              </a:pPr>
              <a:r>
                <a:rPr lang="en-US" altLang="zh-CN" sz="1400" b="1" dirty="0">
                  <a:latin typeface="Calibri" panose="020F0502020204030204" pitchFamily="34" charset="0"/>
                  <a:cs typeface="Calibri" panose="020F0502020204030204" pitchFamily="34" charset="0"/>
                </a:rPr>
                <a:t>Only consider myopia optimization of single round</a:t>
              </a:r>
            </a:p>
            <a:p>
              <a:pPr marL="457200" indent="-457200">
                <a:buFont typeface="Arial" panose="020B0604020202020204" pitchFamily="34" charset="0"/>
                <a:buChar char="•"/>
              </a:pPr>
              <a:endParaRPr lang="en-US" altLang="zh-CN" sz="14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1400" b="1" dirty="0">
                  <a:latin typeface="Calibri" panose="020F0502020204030204" pitchFamily="34" charset="0"/>
                  <a:cs typeface="Calibri" panose="020F0502020204030204" pitchFamily="34" charset="0"/>
                </a:rPr>
                <a:t>Unable to guarantee the quality of the final machine learning model</a:t>
              </a:r>
            </a:p>
          </p:txBody>
        </p:sp>
        <p:sp>
          <p:nvSpPr>
            <p:cNvPr id="10" name="文本框 9">
              <a:extLst>
                <a:ext uri="{FF2B5EF4-FFF2-40B4-BE49-F238E27FC236}">
                  <a16:creationId xmlns:a16="http://schemas.microsoft.com/office/drawing/2014/main" id="{6DFB21B4-7B8C-4076-AEAC-44714F7296B0}"/>
                </a:ext>
              </a:extLst>
            </p:cNvPr>
            <p:cNvSpPr txBox="1"/>
            <p:nvPr/>
          </p:nvSpPr>
          <p:spPr>
            <a:xfrm>
              <a:off x="511176" y="3087816"/>
              <a:ext cx="2894065" cy="369332"/>
            </a:xfrm>
            <a:prstGeom prst="rect">
              <a:avLst/>
            </a:prstGeom>
            <a:noFill/>
          </p:spPr>
          <p:txBody>
            <a:bodyPr wrap="square">
              <a:spAutoFit/>
            </a:bodyPr>
            <a:lstStyle/>
            <a:p>
              <a:r>
                <a:rPr lang="en-US" altLang="zh-CN" b="1" dirty="0">
                  <a:solidFill>
                    <a:srgbClr val="FF0000"/>
                  </a:solidFill>
                  <a:latin typeface="Calibri" panose="020F0502020204030204" pitchFamily="34" charset="0"/>
                  <a:cs typeface="Calibri" panose="020F0502020204030204" pitchFamily="34" charset="0"/>
                </a:rPr>
                <a:t>Limitations</a:t>
              </a:r>
              <a:r>
                <a:rPr lang="en-US" altLang="zh-CN" b="1" dirty="0">
                  <a:latin typeface="Calibri" panose="020F0502020204030204" pitchFamily="34" charset="0"/>
                  <a:cs typeface="Calibri" panose="020F0502020204030204" pitchFamily="34" charset="0"/>
                </a:rPr>
                <a:t> of Existing work</a:t>
              </a:r>
              <a:endParaRPr lang="en-US" altLang="zh-CN" sz="1800"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4589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3" name="灯片编号占位符 2">
            <a:extLst>
              <a:ext uri="{FF2B5EF4-FFF2-40B4-BE49-F238E27FC236}">
                <a16:creationId xmlns:a16="http://schemas.microsoft.com/office/drawing/2014/main" id="{D75B683E-4A45-4DF6-A0F5-4BDD6F6B6D99}"/>
              </a:ext>
            </a:extLst>
          </p:cNvPr>
          <p:cNvSpPr>
            <a:spLocks noGrp="1"/>
          </p:cNvSpPr>
          <p:nvPr>
            <p:ph type="sldNum" sz="quarter" idx="12"/>
          </p:nvPr>
        </p:nvSpPr>
        <p:spPr/>
        <p:txBody>
          <a:bodyPr/>
          <a:lstStyle/>
          <a:p>
            <a:fld id="{A2A37B57-FC7C-4350-A1D1-1F250F81A486}" type="slidenum">
              <a:rPr lang="zh-CN" altLang="en-US" smtClean="0"/>
              <a:t>5</a:t>
            </a:fld>
            <a:endParaRPr lang="zh-CN" altLang="en-US" dirty="0"/>
          </a:p>
        </p:txBody>
      </p:sp>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effectLst>
                  <a:outerShdw blurRad="38100" dist="38100" dir="2700000" algn="tl">
                    <a:srgbClr val="C0C0C0"/>
                  </a:outerShdw>
                </a:effectLst>
                <a:latin typeface="Calibri" panose="020F0502020204030204" pitchFamily="34" charset="0"/>
                <a:cs typeface="Calibri" panose="020F0502020204030204" pitchFamily="34" charset="0"/>
              </a:rPr>
              <a:t>Problem Formulation</a:t>
            </a:r>
            <a:endParaRPr lang="en-US" altLang="en-US" sz="40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404E5F6-1BD5-4818-8D81-2BE98742060B}"/>
                  </a:ext>
                </a:extLst>
              </p:cNvPr>
              <p:cNvSpPr txBox="1"/>
              <p:nvPr/>
            </p:nvSpPr>
            <p:spPr>
              <a:xfrm>
                <a:off x="898894" y="1679473"/>
                <a:ext cx="4633226" cy="5122108"/>
              </a:xfrm>
              <a:prstGeom prst="rect">
                <a:avLst/>
              </a:prstGeom>
              <a:noFill/>
            </p:spPr>
            <p:txBody>
              <a:bodyPr wrap="square">
                <a:spAutoFit/>
              </a:bodyPr>
              <a:lstStyle/>
              <a:p>
                <a:pPr marL="457200" indent="-4572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Utility of edge nodes:</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𝑢</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r>
                        <a:rPr lang="en-US" altLang="zh-CN" sz="2400" i="1">
                          <a:latin typeface="Cambria Math" panose="02040503050406030204" pitchFamily="18" charset="0"/>
                          <a:cs typeface="Calibri" panose="020F0502020204030204" pitchFamily="34" charset="0"/>
                        </a:rPr>
                        <m:t>=</m:t>
                      </m:r>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𝑝</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sSub>
                        <m:sSubPr>
                          <m:ctrlPr>
                            <a:rPr lang="en-US" altLang="zh-CN" sz="2400" i="1">
                              <a:latin typeface="Cambria Math" panose="02040503050406030204" pitchFamily="18" charset="0"/>
                              <a:cs typeface="Calibri" panose="020F0502020204030204" pitchFamily="34" charset="0"/>
                            </a:rPr>
                          </m:ctrlPr>
                        </m:sSub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r>
                        <a:rPr lang="en-US" altLang="zh-CN" sz="2400" i="1">
                          <a:latin typeface="Cambria Math" panose="02040503050406030204" pitchFamily="18" charset="0"/>
                          <a:cs typeface="Calibri" panose="020F0502020204030204" pitchFamily="34" charset="0"/>
                        </a:rPr>
                        <m:t>−</m:t>
                      </m:r>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𝐸</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oMath>
                  </m:oMathPara>
                </a14:m>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2400" dirty="0" err="1">
                    <a:latin typeface="Calibri" panose="020F0502020204030204" pitchFamily="34" charset="0"/>
                    <a:cs typeface="Calibri" panose="020F0502020204030204" pitchFamily="34" charset="0"/>
                  </a:rPr>
                  <a:t>Op</a:t>
                </a:r>
                <a:r>
                  <a:rPr lang="en-US" altLang="zh-CN" sz="2400" baseline="-25000" dirty="0" err="1">
                    <a:latin typeface="Calibri" panose="020F0502020204030204" pitchFamily="34" charset="0"/>
                    <a:cs typeface="Calibri" panose="020F0502020204030204" pitchFamily="34" charset="0"/>
                  </a:rPr>
                  <a:t>i,k</a:t>
                </a:r>
                <a:r>
                  <a:rPr lang="en-US" altLang="zh-CN" sz="2400" dirty="0">
                    <a:latin typeface="Calibri" panose="020F0502020204030204" pitchFamily="34" charset="0"/>
                    <a:cs typeface="Calibri" panose="020F0502020204030204" pitchFamily="34" charset="0"/>
                  </a:rPr>
                  <a:t>:</a:t>
                </a: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cs typeface="Calibri" panose="020F0502020204030204" pitchFamily="34" charset="0"/>
                            </a:rPr>
                          </m:ctrlPr>
                        </m:funcPr>
                        <m:fName>
                          <m:limLow>
                            <m:limLowPr>
                              <m:ctrlPr>
                                <a:rPr lang="en-US" altLang="zh-CN" sz="2400" i="1" smtClean="0">
                                  <a:latin typeface="Cambria Math" panose="02040503050406030204" pitchFamily="18" charset="0"/>
                                  <a:cs typeface="Calibri" panose="020F0502020204030204" pitchFamily="34" charset="0"/>
                                </a:rPr>
                              </m:ctrlPr>
                            </m:limLowPr>
                            <m:e>
                              <m:r>
                                <m:rPr>
                                  <m:sty m:val="p"/>
                                </m:rPr>
                                <a:rPr lang="en-US" altLang="zh-CN" sz="2400" i="0" smtClean="0">
                                  <a:latin typeface="Cambria Math" panose="02040503050406030204" pitchFamily="18" charset="0"/>
                                  <a:cs typeface="Calibri" panose="020F0502020204030204" pitchFamily="34" charset="0"/>
                                </a:rPr>
                                <m:t>max</m:t>
                              </m:r>
                            </m:e>
                            <m:lim>
                              <m:sSub>
                                <m:sSubPr>
                                  <m:ctrlPr>
                                    <a:rPr lang="en-US" altLang="zh-CN" sz="2400" i="1">
                                      <a:latin typeface="Cambria Math" panose="02040503050406030204" pitchFamily="18" charset="0"/>
                                      <a:cs typeface="Calibri" panose="020F0502020204030204" pitchFamily="34" charset="0"/>
                                    </a:rPr>
                                  </m:ctrlPr>
                                </m:sSub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lim>
                          </m:limLow>
                        </m:fName>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𝑢</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e>
                      </m:func>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𝑠</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𝑡</m:t>
                      </m:r>
                      <m:r>
                        <a:rPr lang="en-US" altLang="zh-CN" sz="2400" b="0" i="1" smtClean="0">
                          <a:latin typeface="Cambria Math" panose="02040503050406030204" pitchFamily="18" charset="0"/>
                          <a:cs typeface="Calibri" panose="020F0502020204030204" pitchFamily="34" charset="0"/>
                        </a:rPr>
                        <m:t>. </m:t>
                      </m:r>
                      <m:sSub>
                        <m:sSubPr>
                          <m:ctrlPr>
                            <a:rPr lang="en-US" altLang="zh-CN" sz="2400" i="1">
                              <a:latin typeface="Cambria Math" panose="02040503050406030204" pitchFamily="18" charset="0"/>
                              <a:cs typeface="Calibri" panose="020F0502020204030204" pitchFamily="34" charset="0"/>
                            </a:rPr>
                          </m:ctrlPr>
                        </m:sSub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r>
                        <a:rPr lang="en-US" altLang="zh-CN" sz="2400" i="1">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dPr>
                        <m:e>
                          <m:sSubSup>
                            <m:sSubSupPr>
                              <m:ctrlPr>
                                <a:rPr lang="en-US" altLang="zh-CN" sz="2400" i="1" smtClean="0">
                                  <a:latin typeface="Cambria Math" panose="02040503050406030204" pitchFamily="18" charset="0"/>
                                  <a:cs typeface="Calibri" panose="020F0502020204030204" pitchFamily="34" charset="0"/>
                                </a:rPr>
                              </m:ctrlPr>
                            </m:sSubSupPr>
                            <m:e>
                              <m:r>
                                <a:rPr lang="zh-CN" altLang="en-US" sz="2400" i="1">
                                  <a:latin typeface="Cambria Math" panose="02040503050406030204" pitchFamily="18" charset="0"/>
                                  <a:cs typeface="Calibri" panose="020F0502020204030204" pitchFamily="34" charset="0"/>
                                </a:rPr>
                                <m:t>𝜁</m:t>
                              </m:r>
                            </m:e>
                            <m:sub>
                              <m:r>
                                <a:rPr lang="en-US" altLang="zh-CN" sz="2400" b="0" i="1" smtClean="0">
                                  <a:latin typeface="Cambria Math" panose="02040503050406030204" pitchFamily="18" charset="0"/>
                                  <a:cs typeface="Calibri" panose="020F0502020204030204" pitchFamily="34" charset="0"/>
                                </a:rPr>
                                <m:t>𝑖</m:t>
                              </m:r>
                            </m:sub>
                            <m:sup>
                              <m:r>
                                <a:rPr lang="en-US" altLang="zh-CN" sz="2400" b="0" i="1" smtClean="0">
                                  <a:latin typeface="Cambria Math" panose="02040503050406030204" pitchFamily="18" charset="0"/>
                                  <a:cs typeface="Calibri" panose="020F0502020204030204" pitchFamily="34" charset="0"/>
                                </a:rPr>
                                <m:t>𝑚𝑖𝑛</m:t>
                              </m:r>
                            </m:sup>
                          </m:sSubSup>
                          <m:r>
                            <a:rPr lang="en-US" altLang="zh-CN" sz="2400" b="0" i="1" smtClean="0">
                              <a:latin typeface="Cambria Math" panose="02040503050406030204" pitchFamily="18" charset="0"/>
                              <a:cs typeface="Calibri" panose="020F0502020204030204" pitchFamily="34" charset="0"/>
                            </a:rPr>
                            <m:t>,</m:t>
                          </m:r>
                          <m:sSubSup>
                            <m:sSubSupPr>
                              <m:ctrlPr>
                                <a:rPr lang="en-US" altLang="zh-CN" sz="2400" i="1">
                                  <a:latin typeface="Cambria Math" panose="02040503050406030204" pitchFamily="18" charset="0"/>
                                  <a:cs typeface="Calibri" panose="020F0502020204030204" pitchFamily="34" charset="0"/>
                                </a:rPr>
                              </m:ctrlPr>
                            </m:sSubSup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sub>
                            <m:sup>
                              <m:r>
                                <a:rPr lang="en-US" altLang="zh-CN" sz="2400" i="1">
                                  <a:latin typeface="Cambria Math" panose="02040503050406030204" pitchFamily="18" charset="0"/>
                                  <a:cs typeface="Calibri" panose="020F0502020204030204" pitchFamily="34" charset="0"/>
                                </a:rPr>
                                <m:t>𝑚</m:t>
                              </m:r>
                              <m:r>
                                <a:rPr lang="en-US" altLang="zh-CN" sz="2400" b="0" i="1" smtClean="0">
                                  <a:latin typeface="Cambria Math" panose="02040503050406030204" pitchFamily="18" charset="0"/>
                                  <a:cs typeface="Calibri" panose="020F0502020204030204" pitchFamily="34" charset="0"/>
                                </a:rPr>
                                <m:t>𝑎𝑥</m:t>
                              </m:r>
                            </m:sup>
                          </m:sSubSup>
                        </m:e>
                      </m:d>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𝑢</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r>
                        <a:rPr lang="en-US" altLang="zh-CN" sz="24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zh-CN" altLang="en-US" sz="2400" i="1" smtClean="0">
                              <a:latin typeface="Cambria Math" panose="02040503050406030204" pitchFamily="18" charset="0"/>
                              <a:ea typeface="Cambria Math" panose="02040503050406030204" pitchFamily="18" charset="0"/>
                              <a:cs typeface="Calibri" panose="020F0502020204030204" pitchFamily="34" charset="0"/>
                            </a:rPr>
                            <m:t>𝜇</m:t>
                          </m:r>
                        </m:e>
                        <m:sub>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𝑖</m:t>
                          </m:r>
                        </m:sub>
                      </m:sSub>
                    </m:oMath>
                  </m:oMathPara>
                </a14:m>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cs typeface="Calibri" panose="020F0502020204030204" pitchFamily="34" charset="0"/>
                            </a:rPr>
                          </m:ctrlPr>
                        </m:sSubSup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up>
                          <m:r>
                            <a:rPr lang="en-US" altLang="zh-CN" sz="2400" b="0" i="1" smtClean="0">
                              <a:latin typeface="Cambria Math" panose="02040503050406030204" pitchFamily="18" charset="0"/>
                              <a:cs typeface="Calibri" panose="020F0502020204030204" pitchFamily="34" charset="0"/>
                            </a:rPr>
                            <m:t>∗</m:t>
                          </m:r>
                        </m:sup>
                      </m:sSubSup>
                      <m:r>
                        <a:rPr lang="en-US" altLang="zh-CN" sz="2400" b="0" i="1" smtClean="0">
                          <a:latin typeface="Cambria Math" panose="02040503050406030204" pitchFamily="18" charset="0"/>
                          <a:cs typeface="Calibri" panose="020F0502020204030204" pitchFamily="34" charset="0"/>
                        </a:rPr>
                        <m:t>=</m:t>
                      </m:r>
                      <m:f>
                        <m:fPr>
                          <m:ctrlPr>
                            <a:rPr lang="en-US" altLang="zh-CN" sz="2400" b="0" i="1" smtClean="0">
                              <a:latin typeface="Cambria Math" panose="02040503050406030204" pitchFamily="18" charset="0"/>
                              <a:cs typeface="Calibri" panose="020F0502020204030204" pitchFamily="34" charset="0"/>
                            </a:rPr>
                          </m:ctrlPr>
                        </m:fPr>
                        <m:num>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𝑝</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num>
                        <m:den>
                          <m:r>
                            <a:rPr lang="en-US" altLang="zh-CN" sz="2400" b="0" i="1" smtClean="0">
                              <a:latin typeface="Cambria Math" panose="02040503050406030204" pitchFamily="18" charset="0"/>
                              <a:cs typeface="Calibri" panose="020F0502020204030204" pitchFamily="34" charset="0"/>
                            </a:rPr>
                            <m:t>2</m:t>
                          </m:r>
                          <m:r>
                            <a:rPr lang="zh-CN" altLang="en-US" sz="2400" b="0" i="1" smtClean="0">
                              <a:latin typeface="Cambria Math" panose="02040503050406030204" pitchFamily="18" charset="0"/>
                              <a:cs typeface="Calibri" panose="020F0502020204030204" pitchFamily="34" charset="0"/>
                            </a:rPr>
                            <m:t>𝜎</m:t>
                          </m:r>
                          <m:sSub>
                            <m:sSubPr>
                              <m:ctrlPr>
                                <a:rPr lang="en-US" altLang="zh-CN" sz="2400" b="0" i="1" smtClean="0">
                                  <a:latin typeface="Cambria Math" panose="02040503050406030204" pitchFamily="18" charset="0"/>
                                  <a:cs typeface="Calibri" panose="020F0502020204030204" pitchFamily="34" charset="0"/>
                                </a:rPr>
                              </m:ctrlPr>
                            </m:sSubPr>
                            <m:e>
                              <m:r>
                                <a:rPr lang="zh-CN" altLang="en-US" sz="2400" b="0" i="1" smtClean="0">
                                  <a:latin typeface="Cambria Math" panose="02040503050406030204" pitchFamily="18" charset="0"/>
                                  <a:cs typeface="Calibri" panose="020F0502020204030204" pitchFamily="34" charset="0"/>
                                </a:rPr>
                                <m:t>𝛼</m:t>
                              </m:r>
                            </m:e>
                            <m:sub>
                              <m:r>
                                <a:rPr lang="en-US" altLang="zh-CN" sz="2400" b="0" i="1" smtClean="0">
                                  <a:latin typeface="Cambria Math" panose="02040503050406030204" pitchFamily="18" charset="0"/>
                                  <a:cs typeface="Calibri" panose="020F0502020204030204" pitchFamily="34" charset="0"/>
                                </a:rPr>
                                <m:t>𝑖</m:t>
                              </m:r>
                            </m:sub>
                          </m:sSub>
                          <m:sSub>
                            <m:sSubPr>
                              <m:ctrlPr>
                                <a:rPr lang="en-US" altLang="zh-CN" sz="2400" b="0" i="1" smtClean="0">
                                  <a:latin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cs typeface="Calibri" panose="020F0502020204030204" pitchFamily="34" charset="0"/>
                                </a:rPr>
                                <m:t>𝑐</m:t>
                              </m:r>
                            </m:e>
                            <m:sub>
                              <m:r>
                                <a:rPr lang="en-US" altLang="zh-CN" sz="2400" b="0" i="1" smtClean="0">
                                  <a:latin typeface="Cambria Math" panose="02040503050406030204" pitchFamily="18" charset="0"/>
                                  <a:cs typeface="Calibri" panose="020F0502020204030204" pitchFamily="34" charset="0"/>
                                </a:rPr>
                                <m:t>𝑖</m:t>
                              </m:r>
                            </m:sub>
                          </m:sSub>
                          <m:sSub>
                            <m:sSubPr>
                              <m:ctrlPr>
                                <a:rPr lang="en-US" altLang="zh-CN" sz="2400" b="0" i="1" smtClean="0">
                                  <a:latin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cs typeface="Calibri" panose="020F0502020204030204" pitchFamily="34" charset="0"/>
                                </a:rPr>
                                <m:t>𝑑</m:t>
                              </m:r>
                            </m:e>
                            <m:sub>
                              <m:r>
                                <a:rPr lang="en-US" altLang="zh-CN" sz="2400" b="0" i="1" smtClean="0">
                                  <a:latin typeface="Cambria Math" panose="02040503050406030204" pitchFamily="18" charset="0"/>
                                  <a:cs typeface="Calibri" panose="020F0502020204030204" pitchFamily="34" charset="0"/>
                                </a:rPr>
                                <m:t>𝑖</m:t>
                              </m:r>
                            </m:sub>
                          </m:sSub>
                        </m:den>
                      </m:f>
                    </m:oMath>
                  </m:oMathPara>
                </a14:m>
                <a:endParaRPr lang="en-US" altLang="zh-CN"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p:txBody>
          </p:sp>
        </mc:Choice>
        <mc:Fallback xmlns="">
          <p:sp>
            <p:nvSpPr>
              <p:cNvPr id="6" name="文本框 5">
                <a:extLst>
                  <a:ext uri="{FF2B5EF4-FFF2-40B4-BE49-F238E27FC236}">
                    <a16:creationId xmlns:a16="http://schemas.microsoft.com/office/drawing/2014/main" id="{4404E5F6-1BD5-4818-8D81-2BE98742060B}"/>
                  </a:ext>
                </a:extLst>
              </p:cNvPr>
              <p:cNvSpPr txBox="1">
                <a:spLocks noRot="1" noChangeAspect="1" noMove="1" noResize="1" noEditPoints="1" noAdjustHandles="1" noChangeArrowheads="1" noChangeShapeType="1" noTextEdit="1"/>
              </p:cNvSpPr>
              <p:nvPr/>
            </p:nvSpPr>
            <p:spPr>
              <a:xfrm>
                <a:off x="898894" y="1679473"/>
                <a:ext cx="4633226" cy="5122108"/>
              </a:xfrm>
              <a:prstGeom prst="rect">
                <a:avLst/>
              </a:prstGeom>
              <a:blipFill>
                <a:blip r:embed="rId4"/>
                <a:stretch>
                  <a:fillRect l="-1708" t="-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834717-710B-4C61-8493-F745544D5F16}"/>
                  </a:ext>
                </a:extLst>
              </p:cNvPr>
              <p:cNvSpPr txBox="1"/>
              <p:nvPr/>
            </p:nvSpPr>
            <p:spPr>
              <a:xfrm>
                <a:off x="6400534" y="1671853"/>
                <a:ext cx="4633226" cy="383156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Utility of parameter server:</a:t>
                </a: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𝑢</m:t>
                      </m:r>
                      <m:r>
                        <a:rPr lang="en-US" altLang="zh-CN" sz="2400" b="0" i="1" smtClean="0">
                          <a:latin typeface="Cambria Math" panose="02040503050406030204" pitchFamily="18" charset="0"/>
                          <a:cs typeface="Calibri" panose="020F0502020204030204" pitchFamily="34" charset="0"/>
                        </a:rPr>
                        <m:t>=</m:t>
                      </m:r>
                      <m:r>
                        <a:rPr lang="zh-CN" altLang="en-US" sz="2400" b="0" i="1" smtClean="0">
                          <a:latin typeface="Cambria Math" panose="02040503050406030204" pitchFamily="18" charset="0"/>
                          <a:cs typeface="Calibri" panose="020F0502020204030204" pitchFamily="34" charset="0"/>
                        </a:rPr>
                        <m:t>𝜆</m:t>
                      </m:r>
                      <m:r>
                        <a:rPr lang="zh-CN" altLang="en-US"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𝐴</m:t>
                      </m:r>
                      <m:d>
                        <m:dPr>
                          <m:ctrlPr>
                            <a:rPr lang="en-US" altLang="zh-CN" sz="2400" b="0" i="1" smtClean="0">
                              <a:latin typeface="Cambria Math" panose="02040503050406030204" pitchFamily="18" charset="0"/>
                              <a:cs typeface="Calibri" panose="020F0502020204030204" pitchFamily="34" charset="0"/>
                            </a:rPr>
                          </m:ctrlPr>
                        </m:dPr>
                        <m:e>
                          <m:sSub>
                            <m:sSubPr>
                              <m:ctrlPr>
                                <a:rPr lang="en-US" altLang="zh-CN" sz="2400" b="0" i="1" smtClean="0">
                                  <a:latin typeface="Cambria Math" panose="02040503050406030204" pitchFamily="18" charset="0"/>
                                  <a:cs typeface="Calibri" panose="020F0502020204030204" pitchFamily="34" charset="0"/>
                                </a:rPr>
                              </m:ctrlPr>
                            </m:sSubPr>
                            <m:e>
                              <m:r>
                                <a:rPr lang="zh-CN" altLang="en-US" sz="2400" b="0" i="1" smtClean="0">
                                  <a:latin typeface="Cambria Math" panose="02040503050406030204" pitchFamily="18" charset="0"/>
                                  <a:cs typeface="Calibri" panose="020F0502020204030204" pitchFamily="34" charset="0"/>
                                </a:rPr>
                                <m:t>𝜔</m:t>
                              </m:r>
                            </m:e>
                            <m:sub>
                              <m:r>
                                <a:rPr lang="en-US" altLang="zh-CN" sz="2400" b="0" i="1" smtClean="0">
                                  <a:latin typeface="Cambria Math" panose="02040503050406030204" pitchFamily="18" charset="0"/>
                                  <a:cs typeface="Calibri" panose="020F0502020204030204" pitchFamily="34" charset="0"/>
                                </a:rPr>
                                <m:t>𝐾</m:t>
                              </m:r>
                            </m:sub>
                          </m:sSub>
                        </m:e>
                      </m:d>
                      <m:r>
                        <a:rPr lang="en-US" altLang="zh-CN" sz="2400" b="0" i="1" smtClean="0">
                          <a:latin typeface="Cambria Math" panose="02040503050406030204" pitchFamily="18" charset="0"/>
                          <a:cs typeface="Calibri" panose="020F0502020204030204" pitchFamily="34" charset="0"/>
                        </a:rPr>
                        <m:t>−</m:t>
                      </m:r>
                      <m:nary>
                        <m:naryPr>
                          <m:chr m:val="∑"/>
                          <m:ctrlPr>
                            <a:rPr lang="en-US" altLang="zh-CN" sz="2400" b="0" i="1" smtClean="0">
                              <a:latin typeface="Cambria Math" panose="02040503050406030204" pitchFamily="18" charset="0"/>
                              <a:cs typeface="Calibri" panose="020F0502020204030204" pitchFamily="34" charset="0"/>
                            </a:rPr>
                          </m:ctrlPr>
                        </m:naryPr>
                        <m:sub>
                          <m:r>
                            <m:rPr>
                              <m:brk m:alnAt="23"/>
                            </m:rPr>
                            <a:rPr lang="en-US" altLang="zh-CN" sz="2400" b="0" i="1" smtClean="0">
                              <a:latin typeface="Cambria Math" panose="02040503050406030204" pitchFamily="18" charset="0"/>
                              <a:cs typeface="Calibri" panose="020F0502020204030204" pitchFamily="34" charset="0"/>
                            </a:rPr>
                            <m:t>𝑘</m:t>
                          </m:r>
                          <m:r>
                            <a:rPr lang="en-US" altLang="zh-CN" sz="2400" b="0" i="1" smtClean="0">
                              <a:latin typeface="Cambria Math" panose="02040503050406030204" pitchFamily="18" charset="0"/>
                              <a:cs typeface="Calibri" panose="020F0502020204030204" pitchFamily="34" charset="0"/>
                            </a:rPr>
                            <m:t>=1</m:t>
                          </m:r>
                        </m:sub>
                        <m:sup>
                          <m:r>
                            <a:rPr lang="en-US" altLang="zh-CN" sz="2400" b="0" i="1" smtClean="0">
                              <a:latin typeface="Cambria Math" panose="02040503050406030204" pitchFamily="18" charset="0"/>
                              <a:cs typeface="Calibri" panose="020F0502020204030204" pitchFamily="34" charset="0"/>
                            </a:rPr>
                            <m:t>𝐾</m:t>
                          </m:r>
                        </m:sup>
                        <m:e>
                          <m:sSub>
                            <m:sSubPr>
                              <m:ctrlPr>
                                <a:rPr lang="en-US" altLang="zh-CN" sz="2400" b="0" i="1" smtClean="0">
                                  <a:latin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cs typeface="Calibri" panose="020F0502020204030204" pitchFamily="34" charset="0"/>
                                </a:rPr>
                                <m:t>𝑇</m:t>
                              </m:r>
                            </m:e>
                            <m:sub>
                              <m:r>
                                <a:rPr lang="en-US" altLang="zh-CN" sz="2400" b="0" i="1" smtClean="0">
                                  <a:latin typeface="Cambria Math" panose="02040503050406030204" pitchFamily="18" charset="0"/>
                                  <a:cs typeface="Calibri" panose="020F0502020204030204" pitchFamily="34" charset="0"/>
                                </a:rPr>
                                <m:t>𝑘</m:t>
                              </m:r>
                            </m:sub>
                          </m:sSub>
                        </m:e>
                      </m:nary>
                    </m:oMath>
                  </m:oMathPara>
                </a14:m>
                <a:endParaRPr lang="en-US" altLang="zh-CN"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OP</a:t>
                </a:r>
                <a:r>
                  <a:rPr lang="en-US" altLang="zh-CN" sz="2400" baseline="-25000" dirty="0">
                    <a:latin typeface="Calibri" panose="020F0502020204030204" pitchFamily="34" charset="0"/>
                    <a:cs typeface="Calibri" panose="020F0502020204030204" pitchFamily="34" charset="0"/>
                  </a:rPr>
                  <a:t>PS</a:t>
                </a:r>
                <a:r>
                  <a:rPr lang="en-US" altLang="zh-CN" sz="2400" dirty="0">
                    <a:latin typeface="Calibri" panose="020F0502020204030204" pitchFamily="34" charset="0"/>
                    <a:cs typeface="Calibri" panose="020F0502020204030204" pitchFamily="34" charset="0"/>
                  </a:rPr>
                  <a:t>:</a:t>
                </a:r>
              </a:p>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cs typeface="Calibri" panose="020F0502020204030204" pitchFamily="34" charset="0"/>
                            </a:rPr>
                          </m:ctrlPr>
                        </m:funcPr>
                        <m:fName>
                          <m:limLow>
                            <m:limLowPr>
                              <m:ctrlPr>
                                <a:rPr lang="en-US" altLang="zh-CN" sz="2400" i="1">
                                  <a:latin typeface="Cambria Math" panose="02040503050406030204" pitchFamily="18" charset="0"/>
                                  <a:cs typeface="Calibri" panose="020F0502020204030204" pitchFamily="34" charset="0"/>
                                </a:rPr>
                              </m:ctrlPr>
                            </m:limLowPr>
                            <m:e>
                              <m:r>
                                <m:rPr>
                                  <m:sty m:val="p"/>
                                </m:rPr>
                                <a:rPr lang="en-US" altLang="zh-CN" sz="2400">
                                  <a:latin typeface="Cambria Math" panose="02040503050406030204" pitchFamily="18" charset="0"/>
                                  <a:cs typeface="Calibri" panose="020F0502020204030204" pitchFamily="34" charset="0"/>
                                </a:rPr>
                                <m:t>max</m:t>
                              </m:r>
                            </m:e>
                            <m:lim>
                              <m:sSub>
                                <m:sSubPr>
                                  <m:ctrlPr>
                                    <a:rPr lang="en-US" altLang="zh-CN" sz="2400" b="0" i="1" smtClean="0">
                                      <a:latin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cs typeface="Calibri" panose="020F0502020204030204" pitchFamily="34" charset="0"/>
                                    </a:rPr>
                                    <m:t>𝑃</m:t>
                                  </m:r>
                                </m:e>
                                <m:sub>
                                  <m:r>
                                    <a:rPr lang="en-US" altLang="zh-CN" sz="2400" b="0" i="1" smtClean="0">
                                      <a:latin typeface="Cambria Math" panose="02040503050406030204" pitchFamily="18" charset="0"/>
                                      <a:cs typeface="Calibri" panose="020F0502020204030204" pitchFamily="34" charset="0"/>
                                    </a:rPr>
                                    <m:t>𝑖</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𝑘</m:t>
                                  </m:r>
                                </m:sub>
                              </m:sSub>
                            </m:lim>
                          </m:limLow>
                        </m:fName>
                        <m:e>
                          <m:r>
                            <a:rPr lang="en-US" altLang="zh-CN" sz="2400" b="0" i="1" smtClean="0">
                              <a:latin typeface="Cambria Math" panose="02040503050406030204" pitchFamily="18" charset="0"/>
                              <a:cs typeface="Calibri" panose="020F0502020204030204" pitchFamily="34" charset="0"/>
                            </a:rPr>
                            <m:t>𝑢</m:t>
                          </m:r>
                        </m:e>
                      </m:func>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libri" panose="020F0502020204030204" pitchFamily="34" charset="0"/>
                        </a:rPr>
                        <m:t>𝑠</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𝑡</m:t>
                      </m:r>
                      <m:r>
                        <a:rPr lang="en-US" altLang="zh-CN" sz="2400" i="1">
                          <a:latin typeface="Cambria Math" panose="02040503050406030204" pitchFamily="18" charset="0"/>
                          <a:cs typeface="Calibri" panose="020F0502020204030204" pitchFamily="34" charset="0"/>
                        </a:rPr>
                        <m:t>. </m:t>
                      </m:r>
                      <m:nary>
                        <m:naryPr>
                          <m:chr m:val="∑"/>
                          <m:ctrlPr>
                            <a:rPr lang="en-US" altLang="zh-CN" sz="2400" i="1">
                              <a:latin typeface="Cambria Math" panose="02040503050406030204" pitchFamily="18" charset="0"/>
                              <a:cs typeface="Calibri" panose="020F0502020204030204" pitchFamily="34" charset="0"/>
                            </a:rPr>
                          </m:ctrlPr>
                        </m:naryPr>
                        <m:sub>
                          <m:r>
                            <m:rPr>
                              <m:brk m:alnAt="23"/>
                            </m:rPr>
                            <a:rPr lang="en-US" altLang="zh-CN" sz="2400" i="1">
                              <a:latin typeface="Cambria Math" panose="02040503050406030204" pitchFamily="18" charset="0"/>
                              <a:cs typeface="Calibri" panose="020F0502020204030204" pitchFamily="34" charset="0"/>
                            </a:rPr>
                            <m:t>𝑘</m:t>
                          </m:r>
                          <m:r>
                            <a:rPr lang="en-US" altLang="zh-CN" sz="2400" i="1">
                              <a:latin typeface="Cambria Math" panose="02040503050406030204" pitchFamily="18" charset="0"/>
                              <a:cs typeface="Calibri" panose="020F0502020204030204" pitchFamily="34" charset="0"/>
                            </a:rPr>
                            <m:t>=1</m:t>
                          </m:r>
                        </m:sub>
                        <m:sup>
                          <m:r>
                            <a:rPr lang="en-US" altLang="zh-CN" sz="2400" i="1">
                              <a:latin typeface="Cambria Math" panose="02040503050406030204" pitchFamily="18" charset="0"/>
                              <a:cs typeface="Calibri" panose="020F0502020204030204" pitchFamily="34" charset="0"/>
                            </a:rPr>
                            <m:t>𝐾</m:t>
                          </m:r>
                        </m:sup>
                        <m:e>
                          <m:nary>
                            <m:naryPr>
                              <m:chr m:val="∑"/>
                              <m:ctrlPr>
                                <a:rPr lang="en-US" altLang="zh-CN" sz="2400" i="1">
                                  <a:latin typeface="Cambria Math" panose="02040503050406030204" pitchFamily="18" charset="0"/>
                                  <a:cs typeface="Calibri" panose="020F0502020204030204" pitchFamily="34" charset="0"/>
                                </a:rPr>
                              </m:ctrlPr>
                            </m:naryPr>
                            <m:sub>
                              <m:r>
                                <a:rPr lang="en-US" altLang="zh-CN" sz="2400" b="0" i="1" smtClean="0">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=1</m:t>
                              </m:r>
                            </m:sub>
                            <m:sup>
                              <m:r>
                                <a:rPr lang="en-US" altLang="zh-CN" sz="2400" b="0" i="1" smtClean="0">
                                  <a:latin typeface="Cambria Math" panose="02040503050406030204" pitchFamily="18" charset="0"/>
                                  <a:cs typeface="Calibri" panose="020F0502020204030204" pitchFamily="34" charset="0"/>
                                </a:rPr>
                                <m:t>𝑁</m:t>
                              </m:r>
                            </m:sup>
                            <m:e>
                              <m:sSub>
                                <m:sSubPr>
                                  <m:ctrlPr>
                                    <a:rPr lang="en-US" altLang="zh-CN" sz="2400" i="1">
                                      <a:latin typeface="Cambria Math" panose="02040503050406030204" pitchFamily="18" charset="0"/>
                                      <a:cs typeface="Calibri" panose="020F0502020204030204" pitchFamily="34" charset="0"/>
                                    </a:rPr>
                                  </m:ctrlPr>
                                </m:sSubPr>
                                <m:e>
                                  <m:r>
                                    <a:rPr lang="en-US" altLang="zh-CN" sz="2400" i="1">
                                      <a:latin typeface="Cambria Math" panose="02040503050406030204" pitchFamily="18" charset="0"/>
                                      <a:cs typeface="Calibri" panose="020F0502020204030204" pitchFamily="34" charset="0"/>
                                    </a:rPr>
                                    <m:t>𝑝</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e>
                          </m:nary>
                        </m:e>
                      </m:nary>
                      <m:sSub>
                        <m:sSubPr>
                          <m:ctrlPr>
                            <a:rPr lang="en-US" altLang="zh-CN" sz="2400" i="1">
                              <a:latin typeface="Cambria Math" panose="02040503050406030204" pitchFamily="18" charset="0"/>
                              <a:cs typeface="Calibri" panose="020F0502020204030204" pitchFamily="34" charset="0"/>
                            </a:rPr>
                          </m:ctrlPr>
                        </m:sSubPr>
                        <m:e>
                          <m:r>
                            <a:rPr lang="zh-CN" altLang="en-US" sz="2400" i="1">
                              <a:latin typeface="Cambria Math" panose="02040503050406030204" pitchFamily="18" charset="0"/>
                              <a:cs typeface="Calibri" panose="020F0502020204030204" pitchFamily="34" charset="0"/>
                            </a:rPr>
                            <m:t>𝜁</m:t>
                          </m:r>
                        </m:e>
                        <m:sub>
                          <m:r>
                            <a:rPr lang="en-US" altLang="zh-CN" sz="2400" i="1">
                              <a:latin typeface="Cambria Math" panose="02040503050406030204" pitchFamily="18" charset="0"/>
                              <a:cs typeface="Calibri" panose="020F0502020204030204" pitchFamily="34" charset="0"/>
                            </a:rPr>
                            <m:t>𝑖</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𝑘</m:t>
                          </m:r>
                        </m:sub>
                      </m:sSub>
                      <m:r>
                        <a:rPr lang="en-US" altLang="zh-CN" sz="2400" i="1" smtClean="0">
                          <a:latin typeface="Cambria Math" panose="02040503050406030204" pitchFamily="18" charset="0"/>
                          <a:ea typeface="Cambria Math" panose="02040503050406030204" pitchFamily="18" charset="0"/>
                          <a:cs typeface="Calibri" panose="020F0502020204030204" pitchFamily="34" charset="0"/>
                        </a:rPr>
                        <m:t>≤</m:t>
                      </m:r>
                      <m:r>
                        <a:rPr lang="zh-CN" altLang="en-US" sz="2400" i="1" smtClean="0">
                          <a:latin typeface="Cambria Math" panose="02040503050406030204" pitchFamily="18" charset="0"/>
                          <a:ea typeface="Cambria Math" panose="02040503050406030204" pitchFamily="18" charset="0"/>
                          <a:cs typeface="Calibri" panose="020F0502020204030204" pitchFamily="34" charset="0"/>
                        </a:rPr>
                        <m:t>𝜂</m:t>
                      </m:r>
                    </m:oMath>
                  </m:oMathPara>
                </a14:m>
                <a:endParaRPr lang="en-US" altLang="zh-CN"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B834717-710B-4C61-8493-F745544D5F16}"/>
                  </a:ext>
                </a:extLst>
              </p:cNvPr>
              <p:cNvSpPr txBox="1">
                <a:spLocks noRot="1" noChangeAspect="1" noMove="1" noResize="1" noEditPoints="1" noAdjustHandles="1" noChangeArrowheads="1" noChangeShapeType="1" noTextEdit="1"/>
              </p:cNvSpPr>
              <p:nvPr/>
            </p:nvSpPr>
            <p:spPr>
              <a:xfrm>
                <a:off x="6400534" y="1671853"/>
                <a:ext cx="4633226" cy="3831562"/>
              </a:xfrm>
              <a:prstGeom prst="rect">
                <a:avLst/>
              </a:prstGeom>
              <a:blipFill>
                <a:blip r:embed="rId5"/>
                <a:stretch>
                  <a:fillRect l="-1842" t="-1272"/>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1DFAB1B-BFB7-4B54-BC8E-4CB81ECFDF37}"/>
              </a:ext>
            </a:extLst>
          </p:cNvPr>
          <p:cNvSpPr txBox="1"/>
          <p:nvPr/>
        </p:nvSpPr>
        <p:spPr>
          <a:xfrm>
            <a:off x="6125410" y="5178593"/>
            <a:ext cx="5643256" cy="1200329"/>
          </a:xfrm>
          <a:prstGeom prst="rect">
            <a:avLst/>
          </a:prstGeom>
          <a:noFill/>
        </p:spPr>
        <p:txBody>
          <a:bodyPr wrap="square" rtlCol="0">
            <a:spAutoFit/>
          </a:bodyPr>
          <a:lstStyle/>
          <a:p>
            <a:r>
              <a:rPr lang="en-US" altLang="zh-CN" dirty="0"/>
              <a:t>Due to the </a:t>
            </a:r>
            <a:r>
              <a:rPr lang="en-US" altLang="zh-CN" dirty="0">
                <a:solidFill>
                  <a:srgbClr val="FF0000"/>
                </a:solidFill>
              </a:rPr>
              <a:t>characteristic opacity </a:t>
            </a:r>
            <a:r>
              <a:rPr lang="en-US" altLang="zh-CN" dirty="0"/>
              <a:t>of Federated Learning, we can not directly compute the optimal pricing solution for parameter server.  Hence, we applied experience-driven DRL methods.</a:t>
            </a:r>
            <a:endParaRPr lang="zh-CN" altLang="en-US" dirty="0"/>
          </a:p>
        </p:txBody>
      </p:sp>
    </p:spTree>
    <p:extLst>
      <p:ext uri="{BB962C8B-B14F-4D97-AF65-F5344CB8AC3E}">
        <p14:creationId xmlns:p14="http://schemas.microsoft.com/office/powerpoint/2010/main" val="295273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effectLst>
                  <a:outerShdw blurRad="38100" dist="38100" dir="2700000" algn="tl">
                    <a:srgbClr val="C0C0C0"/>
                  </a:outerShdw>
                </a:effectLst>
                <a:latin typeface="Calibri" panose="020F0502020204030204" pitchFamily="34" charset="0"/>
                <a:cs typeface="Calibri" panose="020F0502020204030204" pitchFamily="34" charset="0"/>
              </a:rPr>
              <a:t>Chiron: Hierarchical DRL Model </a:t>
            </a:r>
            <a:endParaRPr lang="en-US" altLang="en-US" sz="40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F5DCE621-3112-43EF-876C-890F58414490}"/>
              </a:ext>
            </a:extLst>
          </p:cNvPr>
          <p:cNvPicPr>
            <a:picLocks noChangeAspect="1"/>
          </p:cNvPicPr>
          <p:nvPr/>
        </p:nvPicPr>
        <p:blipFill rotWithShape="1">
          <a:blip r:embed="rId4"/>
          <a:srcRect r="54576" b="12399"/>
          <a:stretch/>
        </p:blipFill>
        <p:spPr>
          <a:xfrm>
            <a:off x="778929" y="4111534"/>
            <a:ext cx="1813402" cy="1823334"/>
          </a:xfrm>
          <a:prstGeom prst="rect">
            <a:avLst/>
          </a:prstGeom>
        </p:spPr>
      </p:pic>
      <p:pic>
        <p:nvPicPr>
          <p:cNvPr id="10" name="图片 9" descr="图表, 条形图&#10;&#10;描述已自动生成">
            <a:extLst>
              <a:ext uri="{FF2B5EF4-FFF2-40B4-BE49-F238E27FC236}">
                <a16:creationId xmlns:a16="http://schemas.microsoft.com/office/drawing/2014/main" id="{38F57D8B-CC93-4687-A8C4-7B227AA6D4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115" y="4502569"/>
            <a:ext cx="3181518" cy="172032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0B8B5B-2B0E-441F-B4C1-11B961B94114}"/>
                  </a:ext>
                </a:extLst>
              </p:cNvPr>
              <p:cNvSpPr txBox="1"/>
              <p:nvPr/>
            </p:nvSpPr>
            <p:spPr>
              <a:xfrm>
                <a:off x="1246018" y="1507354"/>
                <a:ext cx="4614333" cy="1225272"/>
              </a:xfrm>
              <a:prstGeom prst="rect">
                <a:avLst/>
              </a:prstGeom>
              <a:noFill/>
            </p:spPr>
            <p:txBody>
              <a:bodyPr wrap="square" rtlCol="0">
                <a:spAutoFit/>
              </a:bodyPr>
              <a:lstStyle/>
              <a:p>
                <a:r>
                  <a:rPr lang="en-US" altLang="zh-CN" sz="1400" b="1" dirty="0"/>
                  <a:t>Exterior Agent</a:t>
                </a:r>
                <a:r>
                  <a:rPr lang="en-US" altLang="zh-CN" sz="1400" dirty="0"/>
                  <a:t>:</a:t>
                </a:r>
              </a:p>
              <a:p>
                <a:r>
                  <a:rPr lang="en-US" altLang="zh-CN" sz="1400" dirty="0"/>
                  <a:t>Long-term goal:</a:t>
                </a:r>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𝒓</m:t>
                          </m:r>
                        </m:e>
                        <m:sub>
                          <m:r>
                            <a:rPr lang="en-US" altLang="zh-CN" sz="1400" b="1" i="1" smtClean="0">
                              <a:latin typeface="Cambria Math" panose="02040503050406030204" pitchFamily="18" charset="0"/>
                            </a:rPr>
                            <m:t>𝒌</m:t>
                          </m:r>
                        </m:sub>
                        <m:sup>
                          <m:r>
                            <a:rPr lang="en-US" altLang="zh-CN" sz="1400" b="1" i="1" smtClean="0">
                              <a:latin typeface="Cambria Math" panose="02040503050406030204" pitchFamily="18" charset="0"/>
                            </a:rPr>
                            <m:t>𝑬</m:t>
                          </m:r>
                        </m:sup>
                      </m:sSubSup>
                      <m:r>
                        <a:rPr lang="en-US" altLang="zh-CN" sz="1400" b="1" i="1" smtClean="0">
                          <a:latin typeface="Cambria Math" panose="02040503050406030204" pitchFamily="18" charset="0"/>
                        </a:rPr>
                        <m:t>=</m:t>
                      </m:r>
                      <m:r>
                        <a:rPr lang="zh-CN" altLang="en-US" sz="1400" b="1" i="1" smtClean="0">
                          <a:latin typeface="Cambria Math" panose="02040503050406030204" pitchFamily="18" charset="0"/>
                        </a:rPr>
                        <m:t>𝝀</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𝑨</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zh-CN" altLang="en-US" sz="1400" b="1" i="1" smtClean="0">
                                      <a:latin typeface="Cambria Math" panose="02040503050406030204" pitchFamily="18" charset="0"/>
                                    </a:rPr>
                                    <m:t>𝝎</m:t>
                                  </m:r>
                                </m:e>
                                <m:sub>
                                  <m:r>
                                    <a:rPr lang="en-US" altLang="zh-CN" sz="1400" b="1" i="1" smtClean="0">
                                      <a:latin typeface="Cambria Math" panose="02040503050406030204" pitchFamily="18" charset="0"/>
                                    </a:rPr>
                                    <m:t>𝒌</m:t>
                                  </m:r>
                                </m:sub>
                              </m:sSub>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𝑨</m:t>
                          </m:r>
                          <m:d>
                            <m:dPr>
                              <m:ctrlPr>
                                <a:rPr lang="en-US" altLang="zh-CN" sz="1400" b="1" i="1">
                                  <a:latin typeface="Cambria Math" panose="02040503050406030204" pitchFamily="18" charset="0"/>
                                </a:rPr>
                              </m:ctrlPr>
                            </m:dPr>
                            <m:e>
                              <m:sSub>
                                <m:sSubPr>
                                  <m:ctrlPr>
                                    <a:rPr lang="en-US" altLang="zh-CN" sz="1400" b="1" i="1">
                                      <a:latin typeface="Cambria Math" panose="02040503050406030204" pitchFamily="18" charset="0"/>
                                    </a:rPr>
                                  </m:ctrlPr>
                                </m:sSubPr>
                                <m:e>
                                  <m:r>
                                    <a:rPr lang="zh-CN" altLang="en-US" sz="1400" b="1" i="1">
                                      <a:latin typeface="Cambria Math" panose="02040503050406030204" pitchFamily="18" charset="0"/>
                                    </a:rPr>
                                    <m:t>𝝎</m:t>
                                  </m:r>
                                </m:e>
                                <m:sub>
                                  <m:r>
                                    <a:rPr lang="en-US" altLang="zh-CN" sz="1400" b="1" i="1">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e>
                          </m:d>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1" i="1" smtClean="0">
                              <a:latin typeface="Cambria Math" panose="02040503050406030204" pitchFamily="18" charset="0"/>
                            </a:rPr>
                            <m:t>𝒌</m:t>
                          </m:r>
                        </m:sub>
                      </m:sSub>
                    </m:oMath>
                  </m:oMathPara>
                </a14:m>
                <a:endParaRPr lang="en-US" altLang="zh-CN" sz="1400" b="1" dirty="0"/>
              </a:p>
              <a:p>
                <a:r>
                  <a:rPr lang="en-US" altLang="zh-CN" sz="1400" dirty="0"/>
                  <a:t>State:</a:t>
                </a:r>
                <a14:m>
                  <m:oMath xmlns:m="http://schemas.openxmlformats.org/officeDocument/2006/math">
                    <m:sSubSup>
                      <m:sSubSupPr>
                        <m:ctrlPr>
                          <a:rPr lang="en-US" altLang="zh-CN" sz="1400" i="1">
                            <a:latin typeface="Cambria Math" panose="02040503050406030204" pitchFamily="18" charset="0"/>
                          </a:rPr>
                        </m:ctrlPr>
                      </m:sSubSupPr>
                      <m:e>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𝑠</m:t>
                        </m:r>
                      </m:e>
                      <m:sub>
                        <m:r>
                          <a:rPr lang="en-US" altLang="zh-CN" sz="1400" i="1">
                            <a:latin typeface="Cambria Math" panose="02040503050406030204" pitchFamily="18" charset="0"/>
                          </a:rPr>
                          <m:t>𝑘</m:t>
                        </m:r>
                      </m:sub>
                      <m:sup>
                        <m:r>
                          <a:rPr lang="en-US" altLang="zh-CN" sz="1400" i="1">
                            <a:latin typeface="Cambria Math" panose="02040503050406030204" pitchFamily="18" charset="0"/>
                          </a:rPr>
                          <m:t>𝐸</m:t>
                        </m:r>
                      </m:sup>
                    </m:sSubSup>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𝐻</m:t>
                            </m:r>
                          </m:e>
                          <m:sub>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𝜂</m:t>
                            </m:r>
                          </m:e>
                          <m:sub>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𝑘</m:t>
                        </m:r>
                      </m:e>
                    </m:d>
                  </m:oMath>
                </a14:m>
                <a:endParaRPr lang="en-US" altLang="zh-CN" sz="1400" b="0" dirty="0"/>
              </a:p>
              <a:p>
                <a:r>
                  <a:rPr lang="en-US" altLang="zh-CN" sz="1400" dirty="0"/>
                  <a:t>Action: </a:t>
                </a:r>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 </m:t>
                        </m:r>
                        <m:r>
                          <a:rPr lang="en-US" altLang="zh-CN" sz="1400" b="0" i="1" smtClean="0">
                            <a:latin typeface="Cambria Math" panose="02040503050406030204" pitchFamily="18" charset="0"/>
                          </a:rPr>
                          <m:t>𝑎</m:t>
                        </m:r>
                      </m:e>
                      <m:sub>
                        <m:r>
                          <a:rPr lang="en-US" altLang="zh-CN" sz="1400" i="1">
                            <a:latin typeface="Cambria Math" panose="02040503050406030204" pitchFamily="18" charset="0"/>
                          </a:rPr>
                          <m:t>𝑘</m:t>
                        </m:r>
                      </m:sub>
                      <m:sup>
                        <m:r>
                          <a:rPr lang="en-US" altLang="zh-CN" sz="1400" i="1">
                            <a:latin typeface="Cambria Math" panose="02040503050406030204" pitchFamily="18" charset="0"/>
                          </a:rPr>
                          <m:t>𝐸</m:t>
                        </m:r>
                      </m:sup>
                    </m:sSubSup>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𝑡𝑜𝑡𝑎𝑙</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rPr>
                      <m:t>}</m:t>
                    </m:r>
                  </m:oMath>
                </a14:m>
                <a:endParaRPr lang="en-US" altLang="zh-CN" sz="1400" dirty="0"/>
              </a:p>
            </p:txBody>
          </p:sp>
        </mc:Choice>
        <mc:Fallback xmlns="">
          <p:sp>
            <p:nvSpPr>
              <p:cNvPr id="5" name="文本框 4">
                <a:extLst>
                  <a:ext uri="{FF2B5EF4-FFF2-40B4-BE49-F238E27FC236}">
                    <a16:creationId xmlns:a16="http://schemas.microsoft.com/office/drawing/2014/main" id="{F00B8B5B-2B0E-441F-B4C1-11B961B94114}"/>
                  </a:ext>
                </a:extLst>
              </p:cNvPr>
              <p:cNvSpPr txBox="1">
                <a:spLocks noRot="1" noChangeAspect="1" noMove="1" noResize="1" noEditPoints="1" noAdjustHandles="1" noChangeArrowheads="1" noChangeShapeType="1" noTextEdit="1"/>
              </p:cNvSpPr>
              <p:nvPr/>
            </p:nvSpPr>
            <p:spPr>
              <a:xfrm>
                <a:off x="1246018" y="1507354"/>
                <a:ext cx="4614333" cy="1225272"/>
              </a:xfrm>
              <a:prstGeom prst="rect">
                <a:avLst/>
              </a:prstGeom>
              <a:blipFill>
                <a:blip r:embed="rId6"/>
                <a:stretch>
                  <a:fillRect l="-396" t="-498" b="-3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3A4737D-279B-4F62-A4E2-CAD9DB91AE6A}"/>
                  </a:ext>
                </a:extLst>
              </p:cNvPr>
              <p:cNvSpPr txBox="1"/>
              <p:nvPr/>
            </p:nvSpPr>
            <p:spPr>
              <a:xfrm>
                <a:off x="1246018" y="2732626"/>
                <a:ext cx="4614333" cy="1814215"/>
              </a:xfrm>
              <a:prstGeom prst="rect">
                <a:avLst/>
              </a:prstGeom>
              <a:noFill/>
            </p:spPr>
            <p:txBody>
              <a:bodyPr wrap="square" rtlCol="0">
                <a:spAutoFit/>
              </a:bodyPr>
              <a:lstStyle/>
              <a:p>
                <a:r>
                  <a:rPr lang="en-US" altLang="zh-CN" sz="1400" b="1" dirty="0"/>
                  <a:t>Inner Agent</a:t>
                </a:r>
                <a:r>
                  <a:rPr lang="en-US" altLang="zh-CN" sz="1400" dirty="0"/>
                  <a:t>:</a:t>
                </a:r>
              </a:p>
              <a:p>
                <a:r>
                  <a:rPr lang="en-US" altLang="zh-CN" sz="1400" dirty="0" err="1"/>
                  <a:t>Short_term</a:t>
                </a:r>
                <a:r>
                  <a:rPr lang="en-US" altLang="zh-CN" sz="1400" dirty="0"/>
                  <a:t> goal:</a:t>
                </a:r>
                <a:endParaRPr lang="en-US" altLang="zh-CN"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𝒓</m:t>
                          </m:r>
                        </m:e>
                        <m:sub>
                          <m:r>
                            <a:rPr lang="en-US" altLang="zh-CN" sz="1400" b="1" i="1" smtClean="0">
                              <a:latin typeface="Cambria Math" panose="02040503050406030204" pitchFamily="18" charset="0"/>
                            </a:rPr>
                            <m:t>𝒌</m:t>
                          </m:r>
                        </m:sub>
                        <m:sup>
                          <m:r>
                            <a:rPr lang="en-US" altLang="zh-CN" sz="1400" b="1" i="1" smtClean="0">
                              <a:latin typeface="Cambria Math" panose="02040503050406030204" pitchFamily="18" charset="0"/>
                            </a:rPr>
                            <m:t>𝑰</m:t>
                          </m:r>
                        </m:sup>
                      </m:sSubSup>
                      <m:r>
                        <a:rPr lang="en-US" altLang="zh-CN" sz="1400" b="1" i="1" smtClean="0">
                          <a:latin typeface="Cambria Math" panose="02040503050406030204" pitchFamily="18" charset="0"/>
                        </a:rPr>
                        <m:t>=−</m:t>
                      </m:r>
                      <m:nary>
                        <m:naryPr>
                          <m:chr m:val="∑"/>
                          <m:ctrlPr>
                            <a:rPr lang="en-US" altLang="zh-CN" sz="1400" b="1" i="1" smtClean="0">
                              <a:latin typeface="Cambria Math" panose="02040503050406030204" pitchFamily="18" charset="0"/>
                            </a:rPr>
                          </m:ctrlPr>
                        </m:naryPr>
                        <m:sub>
                          <m:r>
                            <m:rPr>
                              <m:brk m:alnAt="23"/>
                            </m:rPr>
                            <a:rPr lang="en-US" altLang="zh-CN" sz="1400" b="1" i="1" smtClean="0">
                              <a:latin typeface="Cambria Math" panose="02040503050406030204" pitchFamily="18" charset="0"/>
                            </a:rPr>
                            <m:t>𝒊</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up>
                          <m:r>
                            <a:rPr lang="en-US" altLang="zh-CN" sz="1400" b="1" i="1" smtClean="0">
                              <a:latin typeface="Cambria Math" panose="02040503050406030204" pitchFamily="18" charset="0"/>
                            </a:rPr>
                            <m:t>𝑵</m:t>
                          </m:r>
                        </m:sup>
                        <m:e>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1" i="1" smtClean="0">
                                      <a:latin typeface="Cambria Math" panose="02040503050406030204" pitchFamily="18" charset="0"/>
                                    </a:rPr>
                                    <m:t>𝒊</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𝒌</m:t>
                                  </m:r>
                                </m:sub>
                              </m:sSub>
                            </m:e>
                          </m:d>
                        </m:e>
                      </m:nary>
                    </m:oMath>
                  </m:oMathPara>
                </a14:m>
                <a:endParaRPr lang="en-US" altLang="zh-CN" sz="1400" b="1" dirty="0"/>
              </a:p>
              <a:p>
                <a:r>
                  <a:rPr lang="en-US" altLang="zh-CN" sz="1400" dirty="0"/>
                  <a:t>State:</a:t>
                </a:r>
                <a14:m>
                  <m:oMath xmlns:m="http://schemas.openxmlformats.org/officeDocument/2006/math">
                    <m:sSubSup>
                      <m:sSubSupPr>
                        <m:ctrlPr>
                          <a:rPr lang="en-US" altLang="zh-CN" sz="1400" i="1">
                            <a:latin typeface="Cambria Math" panose="02040503050406030204" pitchFamily="18" charset="0"/>
                          </a:rPr>
                        </m:ctrlPr>
                      </m:sSubSupPr>
                      <m:e>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𝑠</m:t>
                        </m:r>
                      </m:e>
                      <m:sub>
                        <m:r>
                          <a:rPr lang="en-US" altLang="zh-CN" sz="1400" i="1">
                            <a:latin typeface="Cambria Math" panose="02040503050406030204" pitchFamily="18" charset="0"/>
                          </a:rPr>
                          <m:t>𝑘</m:t>
                        </m:r>
                      </m:sub>
                      <m:sup>
                        <m:r>
                          <a:rPr lang="en-US" altLang="zh-CN" sz="1400" b="0" i="1" smtClean="0">
                            <a:latin typeface="Cambria Math" panose="02040503050406030204" pitchFamily="18" charset="0"/>
                          </a:rPr>
                          <m:t>𝐼</m:t>
                        </m:r>
                      </m:sup>
                    </m:sSubSup>
                    <m:r>
                      <a:rPr lang="en-US" altLang="zh-CN" sz="1400" b="0" i="1" smtClean="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 </m:t>
                        </m:r>
                        <m:r>
                          <a:rPr lang="en-US" altLang="zh-CN" sz="1400" i="1">
                            <a:latin typeface="Cambria Math" panose="02040503050406030204" pitchFamily="18" charset="0"/>
                          </a:rPr>
                          <m:t>𝑎</m:t>
                        </m:r>
                      </m:e>
                      <m:sub>
                        <m:r>
                          <a:rPr lang="en-US" altLang="zh-CN" sz="1400" i="1">
                            <a:latin typeface="Cambria Math" panose="02040503050406030204" pitchFamily="18" charset="0"/>
                          </a:rPr>
                          <m:t>𝑘</m:t>
                        </m:r>
                      </m:sub>
                      <m:sup>
                        <m:r>
                          <a:rPr lang="en-US" altLang="zh-CN" sz="1400" i="1">
                            <a:latin typeface="Cambria Math" panose="02040503050406030204" pitchFamily="18" charset="0"/>
                          </a:rPr>
                          <m:t>𝐸</m:t>
                        </m:r>
                      </m:sup>
                    </m:sSub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𝑡𝑜𝑡𝑎𝑙</m:t>
                        </m:r>
                        <m:r>
                          <a:rPr lang="en-US" altLang="zh-CN" sz="1400" i="1">
                            <a:latin typeface="Cambria Math" panose="02040503050406030204" pitchFamily="18" charset="0"/>
                          </a:rPr>
                          <m:t>,</m:t>
                        </m:r>
                        <m:r>
                          <a:rPr lang="en-US" altLang="zh-CN" sz="1400" i="1">
                            <a:latin typeface="Cambria Math" panose="02040503050406030204" pitchFamily="18" charset="0"/>
                          </a:rPr>
                          <m:t>𝑘</m:t>
                        </m:r>
                      </m:sub>
                    </m:sSub>
                    <m:r>
                      <a:rPr lang="en-US" altLang="zh-CN" sz="1400" i="1">
                        <a:latin typeface="Cambria Math" panose="02040503050406030204" pitchFamily="18" charset="0"/>
                      </a:rPr>
                      <m:t>}</m:t>
                    </m:r>
                  </m:oMath>
                </a14:m>
                <a:endParaRPr lang="en-US" altLang="zh-CN" sz="1400" b="0" dirty="0"/>
              </a:p>
              <a:p>
                <a:endParaRPr lang="en-US" altLang="zh-CN" sz="1400" b="0" dirty="0"/>
              </a:p>
              <a:p>
                <a:r>
                  <a:rPr lang="en-US" altLang="zh-CN" sz="1400" dirty="0"/>
                  <a:t>Action: </a:t>
                </a:r>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 </m:t>
                        </m:r>
                        <m:r>
                          <a:rPr lang="en-US" altLang="zh-CN" sz="1400" b="0" i="1" smtClean="0">
                            <a:latin typeface="Cambria Math" panose="02040503050406030204" pitchFamily="18" charset="0"/>
                          </a:rPr>
                          <m:t>𝑎</m:t>
                        </m:r>
                      </m:e>
                      <m:sub>
                        <m:r>
                          <a:rPr lang="en-US" altLang="zh-CN" sz="1400" i="1">
                            <a:latin typeface="Cambria Math" panose="02040503050406030204" pitchFamily="18" charset="0"/>
                          </a:rPr>
                          <m:t>𝑘</m:t>
                        </m:r>
                      </m:sub>
                      <m:sup>
                        <m:r>
                          <a:rPr lang="en-US" altLang="zh-CN" sz="1400" b="0" i="1" smtClean="0">
                            <a:latin typeface="Cambria Math" panose="02040503050406030204" pitchFamily="18" charset="0"/>
                          </a:rPr>
                          <m:t>𝐼</m:t>
                        </m:r>
                      </m:sup>
                    </m:sSubSup>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𝑝𝑟</m:t>
                        </m:r>
                      </m:e>
                      <m:sub>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𝑝𝑟</m:t>
                        </m:r>
                      </m:e>
                      <m:sub>
                        <m:r>
                          <a:rPr lang="en-US" altLang="zh-CN" sz="1400" b="0" i="1" smtClean="0">
                            <a:latin typeface="Cambria Math" panose="02040503050406030204" pitchFamily="18" charset="0"/>
                          </a:rPr>
                          <m:t>𝑁</m:t>
                        </m:r>
                        <m:r>
                          <a:rPr lang="en-US" altLang="zh-CN" sz="1400" i="1">
                            <a:latin typeface="Cambria Math" panose="02040503050406030204" pitchFamily="18" charset="0"/>
                          </a:rPr>
                          <m:t>,</m:t>
                        </m:r>
                        <m:r>
                          <a:rPr lang="en-US" altLang="zh-CN" sz="1400" i="1">
                            <a:latin typeface="Cambria Math" panose="02040503050406030204" pitchFamily="18" charset="0"/>
                          </a:rPr>
                          <m:t>𝑘</m:t>
                        </m:r>
                      </m:sub>
                    </m:sSub>
                    <m:r>
                      <a:rPr lang="en-US" altLang="zh-CN" sz="1400" b="0" i="1" smtClean="0">
                        <a:latin typeface="Cambria Math" panose="02040503050406030204" pitchFamily="18" charset="0"/>
                      </a:rPr>
                      <m:t>}</m:t>
                    </m:r>
                  </m:oMath>
                </a14:m>
                <a:endParaRPr lang="en-US" altLang="zh-CN" sz="1400" dirty="0"/>
              </a:p>
            </p:txBody>
          </p:sp>
        </mc:Choice>
        <mc:Fallback xmlns="">
          <p:sp>
            <p:nvSpPr>
              <p:cNvPr id="12" name="文本框 11">
                <a:extLst>
                  <a:ext uri="{FF2B5EF4-FFF2-40B4-BE49-F238E27FC236}">
                    <a16:creationId xmlns:a16="http://schemas.microsoft.com/office/drawing/2014/main" id="{13A4737D-279B-4F62-A4E2-CAD9DB91AE6A}"/>
                  </a:ext>
                </a:extLst>
              </p:cNvPr>
              <p:cNvSpPr txBox="1">
                <a:spLocks noRot="1" noChangeAspect="1" noMove="1" noResize="1" noEditPoints="1" noAdjustHandles="1" noChangeArrowheads="1" noChangeShapeType="1" noTextEdit="1"/>
              </p:cNvSpPr>
              <p:nvPr/>
            </p:nvSpPr>
            <p:spPr>
              <a:xfrm>
                <a:off x="1246018" y="2732626"/>
                <a:ext cx="4614333" cy="1814215"/>
              </a:xfrm>
              <a:prstGeom prst="rect">
                <a:avLst/>
              </a:prstGeom>
              <a:blipFill>
                <a:blip r:embed="rId7"/>
                <a:stretch>
                  <a:fillRect l="-396" t="-336" b="-268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1F8AB74-B9AE-4387-A81E-0BF1DF90B04C}"/>
              </a:ext>
            </a:extLst>
          </p:cNvPr>
          <p:cNvPicPr>
            <a:picLocks noChangeAspect="1"/>
          </p:cNvPicPr>
          <p:nvPr/>
        </p:nvPicPr>
        <p:blipFill>
          <a:blip r:embed="rId8"/>
          <a:stretch>
            <a:fillRect/>
          </a:stretch>
        </p:blipFill>
        <p:spPr>
          <a:xfrm>
            <a:off x="6193135" y="1840985"/>
            <a:ext cx="5799232" cy="4261070"/>
          </a:xfrm>
          <a:prstGeom prst="rect">
            <a:avLst/>
          </a:prstGeom>
        </p:spPr>
      </p:pic>
    </p:spTree>
    <p:extLst>
      <p:ext uri="{BB962C8B-B14F-4D97-AF65-F5344CB8AC3E}">
        <p14:creationId xmlns:p14="http://schemas.microsoft.com/office/powerpoint/2010/main" val="152248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b="1" dirty="0">
                <a:effectLst>
                  <a:outerShdw blurRad="38100" dist="38100" dir="2700000" algn="tl">
                    <a:srgbClr val="C0C0C0"/>
                  </a:outerShdw>
                </a:effectLst>
                <a:latin typeface="Calibri" panose="020F0502020204030204" pitchFamily="34" charset="0"/>
                <a:cs typeface="Calibri" panose="020F0502020204030204" pitchFamily="34" charset="0"/>
              </a:rPr>
              <a:t>Experiments Performance</a:t>
            </a:r>
            <a:endParaRPr lang="en-US" altLang="en-US" sz="44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E67F48FF-CB96-4564-B0F0-C6603C5BC593}"/>
              </a:ext>
            </a:extLst>
          </p:cNvPr>
          <p:cNvSpPr txBox="1"/>
          <p:nvPr/>
        </p:nvSpPr>
        <p:spPr>
          <a:xfrm>
            <a:off x="909710" y="1674342"/>
            <a:ext cx="10542592" cy="830997"/>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Our incentive-driven DRL approach achieves higher accuracy and time efficiency with the same budget.</a:t>
            </a:r>
          </a:p>
        </p:txBody>
      </p:sp>
      <p:graphicFrame>
        <p:nvGraphicFramePr>
          <p:cNvPr id="2" name="对象 1">
            <a:extLst>
              <a:ext uri="{FF2B5EF4-FFF2-40B4-BE49-F238E27FC236}">
                <a16:creationId xmlns:a16="http://schemas.microsoft.com/office/drawing/2014/main" id="{9BE6BE5C-F94F-4FAA-A6B8-DD464AFE4D7C}"/>
              </a:ext>
            </a:extLst>
          </p:cNvPr>
          <p:cNvGraphicFramePr>
            <a:graphicFrameLocks noChangeAspect="1"/>
          </p:cNvGraphicFramePr>
          <p:nvPr>
            <p:extLst>
              <p:ext uri="{D42A27DB-BD31-4B8C-83A1-F6EECF244321}">
                <p14:modId xmlns:p14="http://schemas.microsoft.com/office/powerpoint/2010/main" val="436865638"/>
              </p:ext>
            </p:extLst>
          </p:nvPr>
        </p:nvGraphicFramePr>
        <p:xfrm>
          <a:off x="820209" y="3096585"/>
          <a:ext cx="3276600" cy="2070100"/>
        </p:xfrm>
        <a:graphic>
          <a:graphicData uri="http://schemas.openxmlformats.org/presentationml/2006/ole">
            <mc:AlternateContent xmlns:mc="http://schemas.openxmlformats.org/markup-compatibility/2006">
              <mc:Choice xmlns:v="urn:schemas-microsoft-com:vml" Requires="v">
                <p:oleObj name="PDF" r:id="rId4" imgW="0" imgH="360" progId="FoxitReader.Document">
                  <p:embed/>
                </p:oleObj>
              </mc:Choice>
              <mc:Fallback>
                <p:oleObj name="PDF" r:id="rId4" imgW="0" imgH="360" progId="FoxitReader.Document">
                  <p:embed/>
                  <p:pic>
                    <p:nvPicPr>
                      <p:cNvPr id="2" name="对象 1">
                        <a:extLst>
                          <a:ext uri="{FF2B5EF4-FFF2-40B4-BE49-F238E27FC236}">
                            <a16:creationId xmlns:a16="http://schemas.microsoft.com/office/drawing/2014/main" id="{9BE6BE5C-F94F-4FAA-A6B8-DD464AFE4D7C}"/>
                          </a:ext>
                        </a:extLst>
                      </p:cNvPr>
                      <p:cNvPicPr/>
                      <p:nvPr/>
                    </p:nvPicPr>
                    <p:blipFill>
                      <a:blip r:embed="rId5"/>
                      <a:stretch>
                        <a:fillRect/>
                      </a:stretch>
                    </p:blipFill>
                    <p:spPr>
                      <a:xfrm>
                        <a:off x="820209" y="3096585"/>
                        <a:ext cx="3276600" cy="2070100"/>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E2981B4A-E1D1-499F-8924-EBAAD4C8441F}"/>
              </a:ext>
            </a:extLst>
          </p:cNvPr>
          <p:cNvGraphicFramePr>
            <a:graphicFrameLocks noChangeAspect="1"/>
          </p:cNvGraphicFramePr>
          <p:nvPr>
            <p:extLst>
              <p:ext uri="{D42A27DB-BD31-4B8C-83A1-F6EECF244321}">
                <p14:modId xmlns:p14="http://schemas.microsoft.com/office/powerpoint/2010/main" val="2705492623"/>
              </p:ext>
            </p:extLst>
          </p:nvPr>
        </p:nvGraphicFramePr>
        <p:xfrm>
          <a:off x="4446061" y="3096585"/>
          <a:ext cx="3276600" cy="2070100"/>
        </p:xfrm>
        <a:graphic>
          <a:graphicData uri="http://schemas.openxmlformats.org/presentationml/2006/ole">
            <mc:AlternateContent xmlns:mc="http://schemas.openxmlformats.org/markup-compatibility/2006">
              <mc:Choice xmlns:v="urn:schemas-microsoft-com:vml" Requires="v">
                <p:oleObj name="PDF" r:id="rId6" imgW="0" imgH="360" progId="FoxitReader.Document">
                  <p:embed/>
                </p:oleObj>
              </mc:Choice>
              <mc:Fallback>
                <p:oleObj name="PDF" r:id="rId6" imgW="0" imgH="360" progId="FoxitReader.Document">
                  <p:embed/>
                  <p:pic>
                    <p:nvPicPr>
                      <p:cNvPr id="3" name="对象 2">
                        <a:extLst>
                          <a:ext uri="{FF2B5EF4-FFF2-40B4-BE49-F238E27FC236}">
                            <a16:creationId xmlns:a16="http://schemas.microsoft.com/office/drawing/2014/main" id="{E2981B4A-E1D1-499F-8924-EBAAD4C8441F}"/>
                          </a:ext>
                        </a:extLst>
                      </p:cNvPr>
                      <p:cNvPicPr/>
                      <p:nvPr/>
                    </p:nvPicPr>
                    <p:blipFill>
                      <a:blip r:embed="rId7"/>
                      <a:stretch>
                        <a:fillRect/>
                      </a:stretch>
                    </p:blipFill>
                    <p:spPr>
                      <a:xfrm>
                        <a:off x="4446061" y="3096585"/>
                        <a:ext cx="3276600" cy="2070100"/>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2EAE5594-82E6-4860-A4AF-0F6B9DDF2DD0}"/>
              </a:ext>
            </a:extLst>
          </p:cNvPr>
          <p:cNvGraphicFramePr>
            <a:graphicFrameLocks noChangeAspect="1"/>
          </p:cNvGraphicFramePr>
          <p:nvPr>
            <p:extLst>
              <p:ext uri="{D42A27DB-BD31-4B8C-83A1-F6EECF244321}">
                <p14:modId xmlns:p14="http://schemas.microsoft.com/office/powerpoint/2010/main" val="1148998264"/>
              </p:ext>
            </p:extLst>
          </p:nvPr>
        </p:nvGraphicFramePr>
        <p:xfrm>
          <a:off x="8169806" y="3096585"/>
          <a:ext cx="3276600" cy="2070100"/>
        </p:xfrm>
        <a:graphic>
          <a:graphicData uri="http://schemas.openxmlformats.org/presentationml/2006/ole">
            <mc:AlternateContent xmlns:mc="http://schemas.openxmlformats.org/markup-compatibility/2006">
              <mc:Choice xmlns:v="urn:schemas-microsoft-com:vml" Requires="v">
                <p:oleObj name="PDF" r:id="rId8" imgW="0" imgH="360" progId="FoxitReader.Document">
                  <p:embed/>
                </p:oleObj>
              </mc:Choice>
              <mc:Fallback>
                <p:oleObj name="PDF" r:id="rId8" imgW="0" imgH="360" progId="FoxitReader.Document">
                  <p:embed/>
                  <p:pic>
                    <p:nvPicPr>
                      <p:cNvPr id="4" name="对象 3">
                        <a:extLst>
                          <a:ext uri="{FF2B5EF4-FFF2-40B4-BE49-F238E27FC236}">
                            <a16:creationId xmlns:a16="http://schemas.microsoft.com/office/drawing/2014/main" id="{2EAE5594-82E6-4860-A4AF-0F6B9DDF2DD0}"/>
                          </a:ext>
                        </a:extLst>
                      </p:cNvPr>
                      <p:cNvPicPr/>
                      <p:nvPr/>
                    </p:nvPicPr>
                    <p:blipFill>
                      <a:blip r:embed="rId9"/>
                      <a:stretch>
                        <a:fillRect/>
                      </a:stretch>
                    </p:blipFill>
                    <p:spPr>
                      <a:xfrm>
                        <a:off x="8169806" y="3096585"/>
                        <a:ext cx="3276600" cy="20701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7581E516-5030-458F-ACBE-24D960CD7C72}"/>
              </a:ext>
            </a:extLst>
          </p:cNvPr>
          <p:cNvSpPr txBox="1"/>
          <p:nvPr/>
        </p:nvSpPr>
        <p:spPr>
          <a:xfrm>
            <a:off x="1700237" y="5183658"/>
            <a:ext cx="1685141" cy="369332"/>
          </a:xfrm>
          <a:prstGeom prst="rect">
            <a:avLst/>
          </a:prstGeom>
          <a:noFill/>
        </p:spPr>
        <p:txBody>
          <a:bodyPr wrap="none" rtlCol="0">
            <a:spAutoFit/>
          </a:bodyPr>
          <a:lstStyle/>
          <a:p>
            <a:r>
              <a:rPr lang="en-US" altLang="zh-CN" dirty="0"/>
              <a:t>Model Accuracy</a:t>
            </a:r>
            <a:endParaRPr lang="zh-CN" altLang="en-US" dirty="0"/>
          </a:p>
        </p:txBody>
      </p:sp>
      <p:sp>
        <p:nvSpPr>
          <p:cNvPr id="12" name="文本框 11">
            <a:extLst>
              <a:ext uri="{FF2B5EF4-FFF2-40B4-BE49-F238E27FC236}">
                <a16:creationId xmlns:a16="http://schemas.microsoft.com/office/drawing/2014/main" id="{20B50145-03B9-4428-AA3F-A8F2758B0A52}"/>
              </a:ext>
            </a:extLst>
          </p:cNvPr>
          <p:cNvSpPr txBox="1"/>
          <p:nvPr/>
        </p:nvSpPr>
        <p:spPr>
          <a:xfrm>
            <a:off x="5253429" y="5234915"/>
            <a:ext cx="1677319" cy="369332"/>
          </a:xfrm>
          <a:prstGeom prst="rect">
            <a:avLst/>
          </a:prstGeom>
          <a:noFill/>
        </p:spPr>
        <p:txBody>
          <a:bodyPr wrap="none" rtlCol="0">
            <a:spAutoFit/>
          </a:bodyPr>
          <a:lstStyle/>
          <a:p>
            <a:r>
              <a:rPr lang="en-US" altLang="zh-CN" dirty="0"/>
              <a:t>Training Rounds</a:t>
            </a:r>
            <a:endParaRPr lang="zh-CN" altLang="en-US" dirty="0"/>
          </a:p>
        </p:txBody>
      </p:sp>
      <p:sp>
        <p:nvSpPr>
          <p:cNvPr id="13" name="文本框 12">
            <a:extLst>
              <a:ext uri="{FF2B5EF4-FFF2-40B4-BE49-F238E27FC236}">
                <a16:creationId xmlns:a16="http://schemas.microsoft.com/office/drawing/2014/main" id="{1EA75E60-49D4-4872-ACDA-6EB4D23D2645}"/>
              </a:ext>
            </a:extLst>
          </p:cNvPr>
          <p:cNvSpPr txBox="1"/>
          <p:nvPr/>
        </p:nvSpPr>
        <p:spPr>
          <a:xfrm>
            <a:off x="9275095" y="5234915"/>
            <a:ext cx="1641924" cy="369332"/>
          </a:xfrm>
          <a:prstGeom prst="rect">
            <a:avLst/>
          </a:prstGeom>
          <a:noFill/>
        </p:spPr>
        <p:txBody>
          <a:bodyPr wrap="none" rtlCol="0">
            <a:spAutoFit/>
          </a:bodyPr>
          <a:lstStyle/>
          <a:p>
            <a:r>
              <a:rPr lang="en-US" altLang="zh-CN" dirty="0"/>
              <a:t>Time Efficiency</a:t>
            </a:r>
            <a:endParaRPr lang="zh-CN" altLang="en-US" dirty="0"/>
          </a:p>
        </p:txBody>
      </p:sp>
    </p:spTree>
    <p:extLst>
      <p:ext uri="{BB962C8B-B14F-4D97-AF65-F5344CB8AC3E}">
        <p14:creationId xmlns:p14="http://schemas.microsoft.com/office/powerpoint/2010/main" val="133770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b="1" dirty="0">
                <a:effectLst>
                  <a:outerShdw blurRad="38100" dist="38100" dir="2700000" algn="tl">
                    <a:srgbClr val="C0C0C0"/>
                  </a:outerShdw>
                </a:effectLst>
                <a:latin typeface="Calibri" panose="020F0502020204030204" pitchFamily="34" charset="0"/>
                <a:cs typeface="Calibri" panose="020F0502020204030204" pitchFamily="34" charset="0"/>
              </a:rPr>
              <a:t>Experiments Performance</a:t>
            </a:r>
            <a:endParaRPr lang="en-US" altLang="en-US" sz="44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E67F48FF-CB96-4564-B0F0-C6603C5BC593}"/>
              </a:ext>
            </a:extLst>
          </p:cNvPr>
          <p:cNvSpPr txBox="1"/>
          <p:nvPr/>
        </p:nvSpPr>
        <p:spPr>
          <a:xfrm>
            <a:off x="909710" y="1674342"/>
            <a:ext cx="10542592" cy="46166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prstClr val="black"/>
                </a:solidFill>
                <a:latin typeface="Calibri" panose="020F0502020204030204" pitchFamily="34" charset="0"/>
                <a:ea typeface="等线" panose="02010600030101010101" pitchFamily="2" charset="-122"/>
                <a:cs typeface="Calibri" panose="020F0502020204030204" pitchFamily="34" charset="0"/>
              </a:rPr>
              <a:t>Our hierarchical DRL model design also</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shows more scalability</a:t>
            </a:r>
          </a:p>
        </p:txBody>
      </p:sp>
      <p:graphicFrame>
        <p:nvGraphicFramePr>
          <p:cNvPr id="7" name="对象 6">
            <a:extLst>
              <a:ext uri="{FF2B5EF4-FFF2-40B4-BE49-F238E27FC236}">
                <a16:creationId xmlns:a16="http://schemas.microsoft.com/office/drawing/2014/main" id="{90C405EB-8570-4D9C-B5E0-881872F385F2}"/>
              </a:ext>
            </a:extLst>
          </p:cNvPr>
          <p:cNvGraphicFramePr>
            <a:graphicFrameLocks noChangeAspect="1"/>
          </p:cNvGraphicFramePr>
          <p:nvPr>
            <p:extLst>
              <p:ext uri="{D42A27DB-BD31-4B8C-83A1-F6EECF244321}">
                <p14:modId xmlns:p14="http://schemas.microsoft.com/office/powerpoint/2010/main" val="3172031311"/>
              </p:ext>
            </p:extLst>
          </p:nvPr>
        </p:nvGraphicFramePr>
        <p:xfrm>
          <a:off x="6787682" y="3292432"/>
          <a:ext cx="2316377" cy="1653745"/>
        </p:xfrm>
        <a:graphic>
          <a:graphicData uri="http://schemas.openxmlformats.org/presentationml/2006/ole">
            <mc:AlternateContent xmlns:mc="http://schemas.openxmlformats.org/markup-compatibility/2006">
              <mc:Choice xmlns:v="urn:schemas-microsoft-com:vml" Requires="v">
                <p:oleObj name="PDF" r:id="rId4" imgW="0" imgH="360" progId="FoxitReader.Document">
                  <p:embed/>
                </p:oleObj>
              </mc:Choice>
              <mc:Fallback>
                <p:oleObj name="PDF" r:id="rId4" imgW="0" imgH="360" progId="FoxitReader.Document">
                  <p:embed/>
                  <p:pic>
                    <p:nvPicPr>
                      <p:cNvPr id="7" name="对象 6">
                        <a:extLst>
                          <a:ext uri="{FF2B5EF4-FFF2-40B4-BE49-F238E27FC236}">
                            <a16:creationId xmlns:a16="http://schemas.microsoft.com/office/drawing/2014/main" id="{90C405EB-8570-4D9C-B5E0-881872F385F2}"/>
                          </a:ext>
                        </a:extLst>
                      </p:cNvPr>
                      <p:cNvPicPr/>
                      <p:nvPr/>
                    </p:nvPicPr>
                    <p:blipFill>
                      <a:blip r:embed="rId5"/>
                      <a:stretch>
                        <a:fillRect/>
                      </a:stretch>
                    </p:blipFill>
                    <p:spPr>
                      <a:xfrm>
                        <a:off x="6787682" y="3292432"/>
                        <a:ext cx="2316377" cy="165374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2644C6E-3194-4486-8271-52D3B18086B6}"/>
              </a:ext>
            </a:extLst>
          </p:cNvPr>
          <p:cNvGraphicFramePr>
            <a:graphicFrameLocks noChangeAspect="1"/>
          </p:cNvGraphicFramePr>
          <p:nvPr>
            <p:extLst>
              <p:ext uri="{D42A27DB-BD31-4B8C-83A1-F6EECF244321}">
                <p14:modId xmlns:p14="http://schemas.microsoft.com/office/powerpoint/2010/main" val="3697057687"/>
              </p:ext>
            </p:extLst>
          </p:nvPr>
        </p:nvGraphicFramePr>
        <p:xfrm>
          <a:off x="9314459" y="3292432"/>
          <a:ext cx="2310713" cy="1653746"/>
        </p:xfrm>
        <a:graphic>
          <a:graphicData uri="http://schemas.openxmlformats.org/presentationml/2006/ole">
            <mc:AlternateContent xmlns:mc="http://schemas.openxmlformats.org/markup-compatibility/2006">
              <mc:Choice xmlns:v="urn:schemas-microsoft-com:vml" Requires="v">
                <p:oleObj name="PDF" r:id="rId6" imgW="0" imgH="360" progId="FoxitReader.Document">
                  <p:embed/>
                </p:oleObj>
              </mc:Choice>
              <mc:Fallback>
                <p:oleObj name="PDF" r:id="rId6" imgW="0" imgH="360" progId="FoxitReader.Document">
                  <p:embed/>
                  <p:pic>
                    <p:nvPicPr>
                      <p:cNvPr id="9" name="对象 8">
                        <a:extLst>
                          <a:ext uri="{FF2B5EF4-FFF2-40B4-BE49-F238E27FC236}">
                            <a16:creationId xmlns:a16="http://schemas.microsoft.com/office/drawing/2014/main" id="{C2644C6E-3194-4486-8271-52D3B18086B6}"/>
                          </a:ext>
                        </a:extLst>
                      </p:cNvPr>
                      <p:cNvPicPr/>
                      <p:nvPr/>
                    </p:nvPicPr>
                    <p:blipFill>
                      <a:blip r:embed="rId7"/>
                      <a:stretch>
                        <a:fillRect/>
                      </a:stretch>
                    </p:blipFill>
                    <p:spPr>
                      <a:xfrm>
                        <a:off x="9314459" y="3292432"/>
                        <a:ext cx="2310713" cy="1653746"/>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08902509-619D-419D-BFDD-4CA1104C5CF0}"/>
              </a:ext>
            </a:extLst>
          </p:cNvPr>
          <p:cNvSpPr txBox="1"/>
          <p:nvPr/>
        </p:nvSpPr>
        <p:spPr>
          <a:xfrm>
            <a:off x="8059393" y="2780884"/>
            <a:ext cx="2466316" cy="369332"/>
          </a:xfrm>
          <a:prstGeom prst="rect">
            <a:avLst/>
          </a:prstGeom>
          <a:noFill/>
        </p:spPr>
        <p:txBody>
          <a:bodyPr wrap="none" rtlCol="0">
            <a:spAutoFit/>
          </a:bodyPr>
          <a:lstStyle/>
          <a:p>
            <a:r>
              <a:rPr lang="en-US" altLang="zh-CN" dirty="0"/>
              <a:t>100 clients’ Experiments</a:t>
            </a:r>
            <a:endParaRPr lang="zh-CN" altLang="en-US" dirty="0"/>
          </a:p>
        </p:txBody>
      </p:sp>
      <p:sp>
        <p:nvSpPr>
          <p:cNvPr id="15" name="文本框 14">
            <a:extLst>
              <a:ext uri="{FF2B5EF4-FFF2-40B4-BE49-F238E27FC236}">
                <a16:creationId xmlns:a16="http://schemas.microsoft.com/office/drawing/2014/main" id="{CBDB3344-5921-4DEA-AACC-63A7A26AC9BE}"/>
              </a:ext>
            </a:extLst>
          </p:cNvPr>
          <p:cNvSpPr txBox="1"/>
          <p:nvPr/>
        </p:nvSpPr>
        <p:spPr>
          <a:xfrm>
            <a:off x="7087042" y="5018446"/>
            <a:ext cx="2115772" cy="369332"/>
          </a:xfrm>
          <a:prstGeom prst="rect">
            <a:avLst/>
          </a:prstGeom>
          <a:noFill/>
        </p:spPr>
        <p:txBody>
          <a:bodyPr wrap="none" rtlCol="0">
            <a:spAutoFit/>
          </a:bodyPr>
          <a:lstStyle/>
          <a:p>
            <a:r>
              <a:rPr lang="en-US" altLang="zh-CN" dirty="0"/>
              <a:t>DRL-based approach</a:t>
            </a:r>
            <a:endParaRPr lang="zh-CN" altLang="en-US" dirty="0"/>
          </a:p>
        </p:txBody>
      </p:sp>
      <p:sp>
        <p:nvSpPr>
          <p:cNvPr id="16" name="文本框 15">
            <a:extLst>
              <a:ext uri="{FF2B5EF4-FFF2-40B4-BE49-F238E27FC236}">
                <a16:creationId xmlns:a16="http://schemas.microsoft.com/office/drawing/2014/main" id="{B3B795AE-E22A-410A-B194-D33F33F50EBE}"/>
              </a:ext>
            </a:extLst>
          </p:cNvPr>
          <p:cNvSpPr txBox="1"/>
          <p:nvPr/>
        </p:nvSpPr>
        <p:spPr>
          <a:xfrm>
            <a:off x="10299085" y="5018446"/>
            <a:ext cx="802912" cy="369332"/>
          </a:xfrm>
          <a:prstGeom prst="rect">
            <a:avLst/>
          </a:prstGeom>
          <a:noFill/>
        </p:spPr>
        <p:txBody>
          <a:bodyPr wrap="none" rtlCol="0">
            <a:spAutoFit/>
          </a:bodyPr>
          <a:lstStyle/>
          <a:p>
            <a:r>
              <a:rPr lang="en-US" altLang="zh-CN" dirty="0"/>
              <a:t>Chiron</a:t>
            </a:r>
            <a:endParaRPr lang="zh-CN" altLang="en-US" dirty="0"/>
          </a:p>
        </p:txBody>
      </p:sp>
      <p:pic>
        <p:nvPicPr>
          <p:cNvPr id="11" name="图片 10">
            <a:extLst>
              <a:ext uri="{FF2B5EF4-FFF2-40B4-BE49-F238E27FC236}">
                <a16:creationId xmlns:a16="http://schemas.microsoft.com/office/drawing/2014/main" id="{1BADF2FB-4BDD-4296-A67B-664C1ED786C1}"/>
              </a:ext>
            </a:extLst>
          </p:cNvPr>
          <p:cNvPicPr>
            <a:picLocks noChangeAspect="1"/>
          </p:cNvPicPr>
          <p:nvPr/>
        </p:nvPicPr>
        <p:blipFill rotWithShape="1">
          <a:blip r:embed="rId8"/>
          <a:srcRect l="5421" r="1778" b="-3383"/>
          <a:stretch/>
        </p:blipFill>
        <p:spPr>
          <a:xfrm>
            <a:off x="744016" y="2630091"/>
            <a:ext cx="5055790" cy="2553567"/>
          </a:xfrm>
          <a:prstGeom prst="rect">
            <a:avLst/>
          </a:prstGeom>
        </p:spPr>
      </p:pic>
    </p:spTree>
    <p:extLst>
      <p:ext uri="{BB962C8B-B14F-4D97-AF65-F5344CB8AC3E}">
        <p14:creationId xmlns:p14="http://schemas.microsoft.com/office/powerpoint/2010/main" val="2965756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6342" y="20835"/>
            <a:ext cx="3235569" cy="631086"/>
          </a:xfrm>
          <a:prstGeom prst="rect">
            <a:avLst/>
          </a:prstGeom>
        </p:spPr>
      </p:pic>
      <p:sp>
        <p:nvSpPr>
          <p:cNvPr id="8" name="标题 1">
            <a:extLst>
              <a:ext uri="{FF2B5EF4-FFF2-40B4-BE49-F238E27FC236}">
                <a16:creationId xmlns:a16="http://schemas.microsoft.com/office/drawing/2014/main" id="{87B67A56-DD01-4A60-9441-174C7C615F5B}"/>
              </a:ext>
            </a:extLst>
          </p:cNvPr>
          <p:cNvSpPr txBox="1">
            <a:spLocks/>
          </p:cNvSpPr>
          <p:nvPr/>
        </p:nvSpPr>
        <p:spPr>
          <a:xfrm>
            <a:off x="36342" y="490855"/>
            <a:ext cx="12119316" cy="8801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dirty="0">
                <a:effectLst>
                  <a:outerShdw blurRad="38100" dist="38100" dir="2700000" algn="tl">
                    <a:srgbClr val="C0C0C0"/>
                  </a:outerShdw>
                </a:effectLst>
                <a:latin typeface="Calibri" panose="020F0502020204030204" pitchFamily="34" charset="0"/>
                <a:cs typeface="Calibri" panose="020F0502020204030204" pitchFamily="34" charset="0"/>
              </a:rPr>
              <a:t>Conclusions</a:t>
            </a:r>
            <a:endParaRPr lang="en-US" altLang="en-US" sz="4000" b="1"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4CD7FCF5-2FF2-46BF-9AB0-362024A70742}"/>
              </a:ext>
            </a:extLst>
          </p:cNvPr>
          <p:cNvSpPr txBox="1"/>
          <p:nvPr/>
        </p:nvSpPr>
        <p:spPr>
          <a:xfrm>
            <a:off x="615166" y="1735987"/>
            <a:ext cx="11325224" cy="4431983"/>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This is the first work to design the incentive-driven edge learning, which takes the learning algorithm performance into the incentive mechanism design.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We proposed a hierarchical DRL-based incentive mechanism for the edge learning. Without knowing any prior information of the edge nodes, it can effectively learn the optimal pricing strategy of the parameter server and achieve the long-term sustainability of edge learning under a limited budget.</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We implement our mechanism in an edge learning simulator developed from scratch and evaluate it under a variety of edge learning tasks. Our experimental results have further demonstrated the superiority of our approach.</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3128873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892735"/>
          </a:solidFill>
        </a:ln>
      </a:spPr>
      <a:bodyPr rtlCol="0" anchor="ctr"/>
      <a:lstStyle>
        <a:defPPr algn="ctr">
          <a:defRPr kumimoji="1" sz="20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8762</TotalTime>
  <Words>472</Words>
  <Application>Microsoft Office PowerPoint</Application>
  <PresentationFormat>宽屏</PresentationFormat>
  <Paragraphs>104</Paragraphs>
  <Slides>10</Slides>
  <Notes>10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10</vt:i4>
      </vt:variant>
    </vt:vector>
  </HeadingPairs>
  <TitlesOfParts>
    <vt:vector size="23" baseType="lpstr">
      <vt:lpstr>Lato</vt:lpstr>
      <vt:lpstr>Raleway</vt:lpstr>
      <vt:lpstr>Songti SC</vt:lpstr>
      <vt:lpstr>华文中宋</vt:lpstr>
      <vt:lpstr>Arial</vt:lpstr>
      <vt:lpstr>Calibri</vt:lpstr>
      <vt:lpstr>Calibri Light</vt:lpstr>
      <vt:lpstr>Cambria Math</vt:lpstr>
      <vt:lpstr>Tahoma</vt:lpstr>
      <vt:lpstr>Times New Roman</vt:lpstr>
      <vt:lpstr>Office Theme</vt:lpstr>
      <vt:lpstr>Streamline</vt:lpstr>
      <vt:lpstr>PDF</vt:lpstr>
      <vt:lpstr>Approaches on Training Quality Improvement for Resource Constrained Edge Intelligence</vt:lpstr>
      <vt:lpstr>Booming Era of Deep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Jiaxing SHEN</dc:creator>
  <cp:lastModifiedBy>LIU, JoeyLau [Student]</cp:lastModifiedBy>
  <cp:revision>1560</cp:revision>
  <dcterms:created xsi:type="dcterms:W3CDTF">2015-12-17T08:20:03Z</dcterms:created>
  <dcterms:modified xsi:type="dcterms:W3CDTF">2021-07-21T10:48:46Z</dcterms:modified>
</cp:coreProperties>
</file>